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9" r:id="rId3"/>
    <p:sldId id="277" r:id="rId4"/>
    <p:sldId id="517" r:id="rId5"/>
    <p:sldId id="354" r:id="rId6"/>
    <p:sldId id="510" r:id="rId7"/>
    <p:sldId id="511" r:id="rId8"/>
    <p:sldId id="519" r:id="rId9"/>
    <p:sldId id="518" r:id="rId10"/>
    <p:sldId id="534" r:id="rId11"/>
    <p:sldId id="532" r:id="rId12"/>
    <p:sldId id="520" r:id="rId13"/>
    <p:sldId id="319" r:id="rId14"/>
    <p:sldId id="340" r:id="rId15"/>
    <p:sldId id="574" r:id="rId16"/>
    <p:sldId id="337" r:id="rId17"/>
    <p:sldId id="338" r:id="rId18"/>
    <p:sldId id="343" r:id="rId19"/>
    <p:sldId id="335" r:id="rId20"/>
    <p:sldId id="575" r:id="rId21"/>
    <p:sldId id="572" r:id="rId22"/>
    <p:sldId id="527" r:id="rId23"/>
    <p:sldId id="576" r:id="rId24"/>
    <p:sldId id="523" r:id="rId25"/>
    <p:sldId id="536" r:id="rId26"/>
    <p:sldId id="537" r:id="rId27"/>
    <p:sldId id="526" r:id="rId28"/>
    <p:sldId id="540" r:id="rId29"/>
    <p:sldId id="541" r:id="rId30"/>
    <p:sldId id="542" r:id="rId31"/>
    <p:sldId id="543" r:id="rId32"/>
    <p:sldId id="544" r:id="rId33"/>
    <p:sldId id="577" r:id="rId34"/>
    <p:sldId id="578" r:id="rId35"/>
    <p:sldId id="573" r:id="rId36"/>
    <p:sldId id="545" r:id="rId37"/>
    <p:sldId id="548" r:id="rId38"/>
    <p:sldId id="579" r:id="rId39"/>
    <p:sldId id="580" r:id="rId40"/>
    <p:sldId id="581" r:id="rId41"/>
    <p:sldId id="582" r:id="rId42"/>
    <p:sldId id="550" r:id="rId43"/>
    <p:sldId id="551" r:id="rId44"/>
    <p:sldId id="552" r:id="rId45"/>
    <p:sldId id="553" r:id="rId46"/>
    <p:sldId id="554" r:id="rId47"/>
    <p:sldId id="555" r:id="rId48"/>
    <p:sldId id="556" r:id="rId49"/>
    <p:sldId id="557" r:id="rId50"/>
    <p:sldId id="558" r:id="rId51"/>
    <p:sldId id="559" r:id="rId52"/>
    <p:sldId id="560" r:id="rId53"/>
    <p:sldId id="561" r:id="rId54"/>
    <p:sldId id="563" r:id="rId55"/>
    <p:sldId id="564" r:id="rId56"/>
    <p:sldId id="56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2/10/19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D0152884-C9B3-1D4A-AC71-96876D724829}" type="slidenum">
              <a:rPr lang="en-US" sz="1200"/>
              <a:pPr algn="r" eaLnBrk="1" hangingPunct="1"/>
              <a:t>4</a:t>
            </a:fld>
            <a:endParaRPr lang="en-US" sz="120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11-8 </a:t>
            </a:r>
            <a:r>
              <a:rPr lang="en-US">
                <a:latin typeface="Calibri" charset="0"/>
                <a:ea typeface="MS PGothic" charset="0"/>
              </a:rPr>
              <a:t>Demonstration of 5</a:t>
            </a:r>
            <a:r>
              <a:rPr lang="ja-JP" altLang="en-US">
                <a:latin typeface="Calibri" charset="0"/>
                <a:ea typeface="MS PGothic" charset="0"/>
              </a:rPr>
              <a:t>’</a:t>
            </a:r>
            <a:r>
              <a:rPr lang="en-US" altLang="ja-JP">
                <a:latin typeface="Calibri" charset="0"/>
                <a:ea typeface="MS PGothic" charset="0"/>
              </a:rPr>
              <a:t> to 3</a:t>
            </a:r>
            <a:r>
              <a:rPr lang="ja-JP" altLang="en-US">
                <a:latin typeface="Calibri" charset="0"/>
                <a:ea typeface="MS PGothic" charset="0"/>
              </a:rPr>
              <a:t>’</a:t>
            </a:r>
            <a:r>
              <a:rPr lang="en-US" altLang="ja-JP">
                <a:latin typeface="Calibri" charset="0"/>
                <a:ea typeface="MS PGothic" charset="0"/>
              </a:rPr>
              <a:t> synthesis of DNA.</a:t>
            </a:r>
            <a:endParaRPr lang="it-IT">
              <a:latin typeface="Calibri" charset="0"/>
              <a:ea typeface="MS PGothic" charset="0"/>
            </a:endParaRPr>
          </a:p>
        </p:txBody>
      </p:sp>
    </p:spTree>
    <p:extLst>
      <p:ext uri="{BB962C8B-B14F-4D97-AF65-F5344CB8AC3E}">
        <p14:creationId xmlns:p14="http://schemas.microsoft.com/office/powerpoint/2010/main" val="119504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C0FF535-F29D-A64B-BDE1-FD19B083C86E}" type="slidenum">
              <a:rPr lang="en-US" sz="1200"/>
              <a:pPr/>
              <a:t>22</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11-13 </a:t>
            </a:r>
            <a:r>
              <a:rPr lang="en-US">
                <a:latin typeface="Calibri" charset="0"/>
                <a:ea typeface="MS PGothic" charset="0"/>
              </a:rPr>
              <a:t>Summary of DNA synthesis at a single replication fork. Various enzymes and proteins essential to the process are shown.</a:t>
            </a:r>
            <a:endParaRPr lang="it-IT">
              <a:latin typeface="Calibri" charset="0"/>
              <a:ea typeface="MS PGothic" charset="0"/>
            </a:endParaRPr>
          </a:p>
        </p:txBody>
      </p:sp>
    </p:spTree>
    <p:extLst>
      <p:ext uri="{BB962C8B-B14F-4D97-AF65-F5344CB8AC3E}">
        <p14:creationId xmlns:p14="http://schemas.microsoft.com/office/powerpoint/2010/main" val="119834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2859088" y="514350"/>
            <a:ext cx="3429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Rectangle 3"/>
          <p:cNvSpPr>
            <a:spLocks noGrp="1"/>
          </p:cNvSpPr>
          <p:nvPr>
            <p:ph type="body" idx="1"/>
          </p:nvPr>
        </p:nvSpPr>
        <p:spPr bwMode="auto">
          <a:xfrm>
            <a:off x="1219200" y="3257550"/>
            <a:ext cx="6705600" cy="3086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Table 11-4  Some of the </a:t>
            </a:r>
            <a:r>
              <a:rPr lang="en-US" i="1">
                <a:latin typeface="Calibri" charset="0"/>
                <a:ea typeface="MS PGothic" charset="0"/>
              </a:rPr>
              <a:t>E. coli</a:t>
            </a:r>
            <a:r>
              <a:rPr lang="en-US">
                <a:latin typeface="Calibri" charset="0"/>
                <a:ea typeface="MS PGothic" charset="0"/>
              </a:rPr>
              <a:t> Genes Having a Role in Replication</a:t>
            </a:r>
            <a:endParaRPr lang="it-IT">
              <a:latin typeface="Calibri" charset="0"/>
              <a:ea typeface="MS PGothic" charset="0"/>
            </a:endParaRPr>
          </a:p>
        </p:txBody>
      </p:sp>
    </p:spTree>
    <p:extLst>
      <p:ext uri="{BB962C8B-B14F-4D97-AF65-F5344CB8AC3E}">
        <p14:creationId xmlns:p14="http://schemas.microsoft.com/office/powerpoint/2010/main" val="170960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Arial" charset="0"/>
              </a:rPr>
              <a:t>Figure 11.14</a:t>
            </a:r>
          </a:p>
        </p:txBody>
      </p:sp>
    </p:spTree>
    <p:extLst>
      <p:ext uri="{BB962C8B-B14F-4D97-AF65-F5344CB8AC3E}">
        <p14:creationId xmlns:p14="http://schemas.microsoft.com/office/powerpoint/2010/main" val="1930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101E374-3866-B740-BC2B-86676D61B1C0}" type="slidenum">
              <a:rPr lang="en-US" sz="1200"/>
              <a:pPr/>
              <a:t>30</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atin typeface="Calibri" charset="0"/>
              <a:ea typeface="MS PGothic" charset="0"/>
            </a:endParaRPr>
          </a:p>
        </p:txBody>
      </p:sp>
    </p:spTree>
    <p:extLst>
      <p:ext uri="{BB962C8B-B14F-4D97-AF65-F5344CB8AC3E}">
        <p14:creationId xmlns:p14="http://schemas.microsoft.com/office/powerpoint/2010/main" val="4632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1526117" y="514350"/>
            <a:ext cx="6096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Rectangle 3"/>
          <p:cNvSpPr>
            <a:spLocks noGrp="1"/>
          </p:cNvSpPr>
          <p:nvPr>
            <p:ph type="body" idx="1"/>
          </p:nvPr>
        </p:nvSpPr>
        <p:spPr bwMode="auto">
          <a:xfrm>
            <a:off x="1219200" y="3257550"/>
            <a:ext cx="6705600" cy="3086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11-16 </a:t>
            </a:r>
            <a:r>
              <a:rPr lang="en-US">
                <a:latin typeface="Calibri" charset="0"/>
                <a:ea typeface="MS PGothic" charset="0"/>
              </a:rPr>
              <a:t>Diagram illustrating the difficulty encountered during the replication of the ends of linear chromosomes. A gap (- -b- -) is left following synthesis on the lagging strand.</a:t>
            </a:r>
            <a:endParaRPr lang="it-IT">
              <a:latin typeface="Calibri" charset="0"/>
              <a:ea typeface="MS PGothic" charset="0"/>
            </a:endParaRPr>
          </a:p>
        </p:txBody>
      </p:sp>
    </p:spTree>
    <p:extLst>
      <p:ext uri="{BB962C8B-B14F-4D97-AF65-F5344CB8AC3E}">
        <p14:creationId xmlns:p14="http://schemas.microsoft.com/office/powerpoint/2010/main" val="222644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xfrm>
            <a:off x="1526117" y="514350"/>
            <a:ext cx="6096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p:cNvSpPr>
          <p:nvPr>
            <p:ph type="body" idx="1"/>
          </p:nvPr>
        </p:nvSpPr>
        <p:spPr bwMode="auto">
          <a:xfrm>
            <a:off x="1219200" y="3257550"/>
            <a:ext cx="6705600" cy="3086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11-16 </a:t>
            </a:r>
            <a:r>
              <a:rPr lang="en-US">
                <a:latin typeface="Calibri" charset="0"/>
                <a:ea typeface="MS PGothic" charset="0"/>
              </a:rPr>
              <a:t>Diagram illustrating the difficulty encountered during the replication of the ends of linear chromosomes. A gap (- -b- -) is left following synthesis on the lagging strand.</a:t>
            </a:r>
            <a:endParaRPr lang="it-IT">
              <a:latin typeface="Calibri" charset="0"/>
              <a:ea typeface="MS PGothic" charset="0"/>
            </a:endParaRPr>
          </a:p>
        </p:txBody>
      </p:sp>
    </p:spTree>
    <p:extLst>
      <p:ext uri="{BB962C8B-B14F-4D97-AF65-F5344CB8AC3E}">
        <p14:creationId xmlns:p14="http://schemas.microsoft.com/office/powerpoint/2010/main" val="250959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Arial" charset="0"/>
              </a:rPr>
              <a:t>Figure 11.17</a:t>
            </a:r>
          </a:p>
        </p:txBody>
      </p:sp>
    </p:spTree>
    <p:extLst>
      <p:ext uri="{BB962C8B-B14F-4D97-AF65-F5344CB8AC3E}">
        <p14:creationId xmlns:p14="http://schemas.microsoft.com/office/powerpoint/2010/main" val="312189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E0835D19-8B99-4F4A-AEE7-32F67CF2C968}"/>
              </a:ext>
            </a:extLst>
          </p:cNvPr>
          <p:cNvSpPr>
            <a:spLocks noGrp="1" noChangeArrowheads="1"/>
          </p:cNvSpPr>
          <p:nvPr>
            <p:ph type="sldNum" sz="quarter" idx="5"/>
          </p:nvPr>
        </p:nvSpPr>
        <p:spPr>
          <a:ln/>
        </p:spPr>
        <p:txBody>
          <a:bodyPr/>
          <a:lstStyle/>
          <a:p>
            <a:fld id="{4A30B663-35C6-EB40-B88E-670617A261C6}" type="slidenum">
              <a:rPr lang="en-US" altLang="en-US"/>
              <a:pPr/>
              <a:t>5</a:t>
            </a:fld>
            <a:endParaRPr lang="en-US" altLang="en-US"/>
          </a:p>
        </p:txBody>
      </p:sp>
      <p:sp>
        <p:nvSpPr>
          <p:cNvPr id="110594" name="Rectangle 3074">
            <a:extLst>
              <a:ext uri="{FF2B5EF4-FFF2-40B4-BE49-F238E27FC236}">
                <a16:creationId xmlns:a16="http://schemas.microsoft.com/office/drawing/2014/main" id="{DBFF09DF-66E7-0549-89D0-E5AED2F347F3}"/>
              </a:ext>
            </a:extLst>
          </p:cNvPr>
          <p:cNvSpPr>
            <a:spLocks noGrp="1" noRot="1" noChangeAspect="1" noChangeArrowheads="1" noTextEdit="1"/>
          </p:cNvSpPr>
          <p:nvPr>
            <p:ph type="sldImg"/>
          </p:nvPr>
        </p:nvSpPr>
        <p:spPr>
          <a:ln/>
        </p:spPr>
      </p:sp>
      <p:sp>
        <p:nvSpPr>
          <p:cNvPr id="110595" name="Rectangle 3075">
            <a:extLst>
              <a:ext uri="{FF2B5EF4-FFF2-40B4-BE49-F238E27FC236}">
                <a16:creationId xmlns:a16="http://schemas.microsoft.com/office/drawing/2014/main" id="{54E4B516-600D-6944-825A-A43CF7F80CC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6926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0AB5B8CD-B7CA-D04F-B493-9CFA411D761D}"/>
              </a:ext>
            </a:extLst>
          </p:cNvPr>
          <p:cNvSpPr>
            <a:spLocks noGrp="1" noChangeArrowheads="1"/>
          </p:cNvSpPr>
          <p:nvPr>
            <p:ph type="sldNum" sz="quarter" idx="5"/>
          </p:nvPr>
        </p:nvSpPr>
        <p:spPr>
          <a:ln/>
        </p:spPr>
        <p:txBody>
          <a:bodyPr/>
          <a:lstStyle/>
          <a:p>
            <a:fld id="{281A2270-067A-A642-A843-50EC7840EA6D}" type="slidenum">
              <a:rPr lang="en-US" altLang="en-US"/>
              <a:pPr/>
              <a:t>13</a:t>
            </a:fld>
            <a:endParaRPr lang="en-US" altLang="en-US"/>
          </a:p>
        </p:txBody>
      </p:sp>
      <p:sp>
        <p:nvSpPr>
          <p:cNvPr id="146434" name="Rectangle 1026">
            <a:extLst>
              <a:ext uri="{FF2B5EF4-FFF2-40B4-BE49-F238E27FC236}">
                <a16:creationId xmlns:a16="http://schemas.microsoft.com/office/drawing/2014/main" id="{8C467AFE-06E3-514C-BADA-EC813283068E}"/>
              </a:ext>
            </a:extLst>
          </p:cNvPr>
          <p:cNvSpPr>
            <a:spLocks noGrp="1" noRot="1" noChangeAspect="1" noChangeArrowheads="1" noTextEdit="1"/>
          </p:cNvSpPr>
          <p:nvPr>
            <p:ph type="sldImg"/>
          </p:nvPr>
        </p:nvSpPr>
        <p:spPr>
          <a:ln/>
        </p:spPr>
      </p:sp>
      <p:sp>
        <p:nvSpPr>
          <p:cNvPr id="146435" name="Rectangle 1027">
            <a:extLst>
              <a:ext uri="{FF2B5EF4-FFF2-40B4-BE49-F238E27FC236}">
                <a16:creationId xmlns:a16="http://schemas.microsoft.com/office/drawing/2014/main" id="{858B653A-102C-1B42-928F-E0704E82C5A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355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30C093CD-4AFC-E54A-A5A8-86612CD65CB9}"/>
              </a:ext>
            </a:extLst>
          </p:cNvPr>
          <p:cNvSpPr>
            <a:spLocks noGrp="1" noChangeArrowheads="1"/>
          </p:cNvSpPr>
          <p:nvPr>
            <p:ph type="sldNum" sz="quarter" idx="5"/>
          </p:nvPr>
        </p:nvSpPr>
        <p:spPr>
          <a:ln/>
        </p:spPr>
        <p:txBody>
          <a:bodyPr/>
          <a:lstStyle/>
          <a:p>
            <a:fld id="{4A06348F-0DCF-1D43-A594-C0849093A27A}" type="slidenum">
              <a:rPr lang="en-US" altLang="en-US"/>
              <a:pPr/>
              <a:t>14</a:t>
            </a:fld>
            <a:endParaRPr lang="en-US" altLang="en-US"/>
          </a:p>
        </p:txBody>
      </p:sp>
      <p:sp>
        <p:nvSpPr>
          <p:cNvPr id="124930" name="Rectangle 1026">
            <a:extLst>
              <a:ext uri="{FF2B5EF4-FFF2-40B4-BE49-F238E27FC236}">
                <a16:creationId xmlns:a16="http://schemas.microsoft.com/office/drawing/2014/main" id="{ED814EEE-01EA-324C-8BEE-2C625B14E5E8}"/>
              </a:ext>
            </a:extLst>
          </p:cNvPr>
          <p:cNvSpPr>
            <a:spLocks noGrp="1" noRot="1" noChangeAspect="1" noChangeArrowheads="1" noTextEdit="1"/>
          </p:cNvSpPr>
          <p:nvPr>
            <p:ph type="sldImg"/>
          </p:nvPr>
        </p:nvSpPr>
        <p:spPr>
          <a:ln/>
        </p:spPr>
      </p:sp>
      <p:sp>
        <p:nvSpPr>
          <p:cNvPr id="124931" name="Rectangle 1027">
            <a:extLst>
              <a:ext uri="{FF2B5EF4-FFF2-40B4-BE49-F238E27FC236}">
                <a16:creationId xmlns:a16="http://schemas.microsoft.com/office/drawing/2014/main" id="{6AD6EF58-0939-4B4C-A066-7DEA42430BD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568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CC786288-73D4-444C-8FC9-9D8A14DCE661}"/>
              </a:ext>
            </a:extLst>
          </p:cNvPr>
          <p:cNvSpPr>
            <a:spLocks noGrp="1" noChangeArrowheads="1"/>
          </p:cNvSpPr>
          <p:nvPr>
            <p:ph type="sldNum" sz="quarter" idx="5"/>
          </p:nvPr>
        </p:nvSpPr>
        <p:spPr>
          <a:ln/>
        </p:spPr>
        <p:txBody>
          <a:bodyPr/>
          <a:lstStyle/>
          <a:p>
            <a:fld id="{515EE28E-0CB6-1E47-8CA0-5E8D3B5D3879}" type="slidenum">
              <a:rPr lang="en-US" altLang="en-US"/>
              <a:pPr/>
              <a:t>16</a:t>
            </a:fld>
            <a:endParaRPr lang="en-US" altLang="en-US"/>
          </a:p>
        </p:txBody>
      </p:sp>
      <p:sp>
        <p:nvSpPr>
          <p:cNvPr id="128002" name="Rectangle 2050">
            <a:extLst>
              <a:ext uri="{FF2B5EF4-FFF2-40B4-BE49-F238E27FC236}">
                <a16:creationId xmlns:a16="http://schemas.microsoft.com/office/drawing/2014/main" id="{2BDF16BB-3C3B-5445-8DD5-8CDBF1050916}"/>
              </a:ext>
            </a:extLst>
          </p:cNvPr>
          <p:cNvSpPr>
            <a:spLocks noGrp="1" noRot="1" noChangeAspect="1" noChangeArrowheads="1" noTextEdit="1"/>
          </p:cNvSpPr>
          <p:nvPr>
            <p:ph type="sldImg"/>
          </p:nvPr>
        </p:nvSpPr>
        <p:spPr>
          <a:ln/>
        </p:spPr>
      </p:sp>
      <p:sp>
        <p:nvSpPr>
          <p:cNvPr id="128003" name="Rectangle 2051">
            <a:extLst>
              <a:ext uri="{FF2B5EF4-FFF2-40B4-BE49-F238E27FC236}">
                <a16:creationId xmlns:a16="http://schemas.microsoft.com/office/drawing/2014/main" id="{88CD9B3F-8EC6-0D46-9A5A-2D67873CA05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926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1A6E98F1-B1AE-3045-BB75-F75AFC8DC0C5}"/>
              </a:ext>
            </a:extLst>
          </p:cNvPr>
          <p:cNvSpPr>
            <a:spLocks noGrp="1" noChangeArrowheads="1"/>
          </p:cNvSpPr>
          <p:nvPr>
            <p:ph type="sldNum" sz="quarter" idx="5"/>
          </p:nvPr>
        </p:nvSpPr>
        <p:spPr>
          <a:ln/>
        </p:spPr>
        <p:txBody>
          <a:bodyPr/>
          <a:lstStyle/>
          <a:p>
            <a:fld id="{E3A44C7A-A40A-F946-BB3C-4D11CBFB332C}" type="slidenum">
              <a:rPr lang="en-US" altLang="en-US"/>
              <a:pPr/>
              <a:t>17</a:t>
            </a:fld>
            <a:endParaRPr lang="en-US" altLang="en-US"/>
          </a:p>
        </p:txBody>
      </p:sp>
      <p:sp>
        <p:nvSpPr>
          <p:cNvPr id="126978" name="Rectangle 1026">
            <a:extLst>
              <a:ext uri="{FF2B5EF4-FFF2-40B4-BE49-F238E27FC236}">
                <a16:creationId xmlns:a16="http://schemas.microsoft.com/office/drawing/2014/main" id="{6A975460-C4F5-B047-BBDE-256988871318}"/>
              </a:ext>
            </a:extLst>
          </p:cNvPr>
          <p:cNvSpPr>
            <a:spLocks noGrp="1" noRot="1" noChangeAspect="1" noChangeArrowheads="1" noTextEdit="1"/>
          </p:cNvSpPr>
          <p:nvPr>
            <p:ph type="sldImg"/>
          </p:nvPr>
        </p:nvSpPr>
        <p:spPr>
          <a:ln/>
        </p:spPr>
      </p:sp>
      <p:sp>
        <p:nvSpPr>
          <p:cNvPr id="126979" name="Rectangle 1027">
            <a:extLst>
              <a:ext uri="{FF2B5EF4-FFF2-40B4-BE49-F238E27FC236}">
                <a16:creationId xmlns:a16="http://schemas.microsoft.com/office/drawing/2014/main" id="{267D7E7A-A91A-6E49-ADAB-41446F938A8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078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4827418A-5C29-334D-9F6E-90A38DA136DE}"/>
              </a:ext>
            </a:extLst>
          </p:cNvPr>
          <p:cNvSpPr>
            <a:spLocks noGrp="1" noChangeArrowheads="1"/>
          </p:cNvSpPr>
          <p:nvPr>
            <p:ph type="sldNum" sz="quarter" idx="5"/>
          </p:nvPr>
        </p:nvSpPr>
        <p:spPr>
          <a:ln/>
        </p:spPr>
        <p:txBody>
          <a:bodyPr/>
          <a:lstStyle/>
          <a:p>
            <a:fld id="{54493EE9-880E-6A4E-8B9F-9EA2F02F0235}" type="slidenum">
              <a:rPr lang="en-US" altLang="en-US"/>
              <a:pPr/>
              <a:t>18</a:t>
            </a:fld>
            <a:endParaRPr lang="en-US" altLang="en-US"/>
          </a:p>
        </p:txBody>
      </p:sp>
      <p:sp>
        <p:nvSpPr>
          <p:cNvPr id="121858" name="Rectangle 1026">
            <a:extLst>
              <a:ext uri="{FF2B5EF4-FFF2-40B4-BE49-F238E27FC236}">
                <a16:creationId xmlns:a16="http://schemas.microsoft.com/office/drawing/2014/main" id="{F76C5C12-E321-6147-A088-785475F3A661}"/>
              </a:ext>
            </a:extLst>
          </p:cNvPr>
          <p:cNvSpPr>
            <a:spLocks noGrp="1" noRot="1" noChangeAspect="1" noChangeArrowheads="1" noTextEdit="1"/>
          </p:cNvSpPr>
          <p:nvPr>
            <p:ph type="sldImg"/>
          </p:nvPr>
        </p:nvSpPr>
        <p:spPr>
          <a:ln/>
        </p:spPr>
      </p:sp>
      <p:sp>
        <p:nvSpPr>
          <p:cNvPr id="121859" name="Rectangle 1027">
            <a:extLst>
              <a:ext uri="{FF2B5EF4-FFF2-40B4-BE49-F238E27FC236}">
                <a16:creationId xmlns:a16="http://schemas.microsoft.com/office/drawing/2014/main" id="{91BAFB1A-A03B-6D4C-9B45-9C939246A67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810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49AAD322-1BA3-3D4B-8245-221DAD5050DC}"/>
              </a:ext>
            </a:extLst>
          </p:cNvPr>
          <p:cNvSpPr>
            <a:spLocks noGrp="1" noChangeArrowheads="1"/>
          </p:cNvSpPr>
          <p:nvPr>
            <p:ph type="sldNum" sz="quarter" idx="5"/>
          </p:nvPr>
        </p:nvSpPr>
        <p:spPr>
          <a:ln/>
        </p:spPr>
        <p:txBody>
          <a:bodyPr/>
          <a:lstStyle/>
          <a:p>
            <a:fld id="{FEE018F0-2040-FB4F-B44A-399C3547A780}" type="slidenum">
              <a:rPr lang="en-US" altLang="en-US"/>
              <a:pPr/>
              <a:t>19</a:t>
            </a:fld>
            <a:endParaRPr lang="en-US" altLang="en-US"/>
          </a:p>
        </p:txBody>
      </p:sp>
      <p:sp>
        <p:nvSpPr>
          <p:cNvPr id="130050" name="Rectangle 1026">
            <a:extLst>
              <a:ext uri="{FF2B5EF4-FFF2-40B4-BE49-F238E27FC236}">
                <a16:creationId xmlns:a16="http://schemas.microsoft.com/office/drawing/2014/main" id="{FBB8D436-58D5-6D49-BD9C-CD316DC7EA4C}"/>
              </a:ext>
            </a:extLst>
          </p:cNvPr>
          <p:cNvSpPr>
            <a:spLocks noGrp="1" noRot="1" noChangeAspect="1" noChangeArrowheads="1" noTextEdit="1"/>
          </p:cNvSpPr>
          <p:nvPr>
            <p:ph type="sldImg"/>
          </p:nvPr>
        </p:nvSpPr>
        <p:spPr>
          <a:ln/>
        </p:spPr>
      </p:sp>
      <p:sp>
        <p:nvSpPr>
          <p:cNvPr id="130051" name="Rectangle 1027">
            <a:extLst>
              <a:ext uri="{FF2B5EF4-FFF2-40B4-BE49-F238E27FC236}">
                <a16:creationId xmlns:a16="http://schemas.microsoft.com/office/drawing/2014/main" id="{5424DC39-3BE1-3B43-8275-6E182747BC5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892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11C115D-3125-4D42-8A19-AF3FAB1BB45A}" type="slidenum">
              <a:rPr lang="en-US" sz="1200"/>
              <a:pPr/>
              <a:t>21</a:t>
            </a:fld>
            <a:endParaRPr 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11-12 </a:t>
            </a:r>
            <a:r>
              <a:rPr lang="en-US">
                <a:latin typeface="Calibri" charset="0"/>
                <a:ea typeface="MS PGothic" charset="0"/>
              </a:rPr>
              <a:t>Illustration of how concurrent DNA synthesis may be achieved on both the leading and lagging strands at a single replication fork. The lagging template strand is </a:t>
            </a:r>
            <a:r>
              <a:rPr lang="ja-JP" altLang="en-US">
                <a:latin typeface="Calibri" charset="0"/>
                <a:ea typeface="MS PGothic" charset="0"/>
              </a:rPr>
              <a:t>“</a:t>
            </a:r>
            <a:r>
              <a:rPr lang="en-US" altLang="ja-JP">
                <a:latin typeface="Calibri" charset="0"/>
                <a:ea typeface="MS PGothic" charset="0"/>
              </a:rPr>
              <a:t>looped</a:t>
            </a:r>
            <a:r>
              <a:rPr lang="ja-JP" altLang="en-US">
                <a:latin typeface="Calibri" charset="0"/>
                <a:ea typeface="MS PGothic" charset="0"/>
              </a:rPr>
              <a:t>”</a:t>
            </a:r>
            <a:r>
              <a:rPr lang="en-US" altLang="ja-JP">
                <a:latin typeface="Calibri" charset="0"/>
                <a:ea typeface="MS PGothic" charset="0"/>
              </a:rPr>
              <a:t> in order to invert the physical direction of synthesis, but not the biochemical direction. The enzyme functions as a dimer, with each core enzyme achieving synthesis on one or the other strand.</a:t>
            </a:r>
            <a:endParaRPr lang="it-IT">
              <a:latin typeface="Calibri" charset="0"/>
              <a:ea typeface="MS PGothic" charset="0"/>
            </a:endParaRPr>
          </a:p>
        </p:txBody>
      </p:sp>
    </p:spTree>
    <p:extLst>
      <p:ext uri="{BB962C8B-B14F-4D97-AF65-F5344CB8AC3E}">
        <p14:creationId xmlns:p14="http://schemas.microsoft.com/office/powerpoint/2010/main" val="31639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2/10/19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2/10/19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2/10/19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2/10/19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iosciencewriters.com/Guidelines-for-Formatting-Gene-and-Protein-Name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bio.uh.cu/sites/genmol/adic/okazaki.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wiley.com/college/pratt/0471393878/student/animations/dna_replication/index.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11</a:t>
            </a:r>
            <a:br>
              <a:rPr lang="en-US" dirty="0"/>
            </a:br>
            <a:r>
              <a:rPr lang="en-US" dirty="0"/>
              <a:t>February 11</a:t>
            </a:r>
            <a:r>
              <a:rPr lang="en-US" baseline="30000" dirty="0"/>
              <a:t>th</a:t>
            </a:r>
            <a:r>
              <a:rPr lang="en-US" dirty="0"/>
              <a:t>,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Features of bacterial origins</a:t>
            </a:r>
            <a:br>
              <a:rPr lang="en-US" dirty="0"/>
            </a:br>
            <a:endParaRPr lang="en-US" dirty="0"/>
          </a:p>
        </p:txBody>
      </p:sp>
      <p:pic>
        <p:nvPicPr>
          <p:cNvPr id="4" name="Content Placeholder 3"/>
          <p:cNvPicPr>
            <a:picLocks noGrp="1" noChangeAspect="1"/>
          </p:cNvPicPr>
          <p:nvPr>
            <p:ph idx="1"/>
          </p:nvPr>
        </p:nvPicPr>
        <p:blipFill>
          <a:blip r:embed="rId2"/>
          <a:srcRect t="1124" b="1124"/>
          <a:stretch>
            <a:fillRect/>
          </a:stretch>
        </p:blipFill>
        <p:spPr/>
      </p:pic>
      <p:sp>
        <p:nvSpPr>
          <p:cNvPr id="3" name="Rectangle 2">
            <a:extLst>
              <a:ext uri="{FF2B5EF4-FFF2-40B4-BE49-F238E27FC236}">
                <a16:creationId xmlns:a16="http://schemas.microsoft.com/office/drawing/2014/main" id="{AA5B85F0-7E1A-4C4C-94D0-709ED795708C}"/>
              </a:ext>
            </a:extLst>
          </p:cNvPr>
          <p:cNvSpPr/>
          <p:nvPr/>
        </p:nvSpPr>
        <p:spPr>
          <a:xfrm>
            <a:off x="457200" y="4194629"/>
            <a:ext cx="8556171" cy="22642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4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A5B7-0945-5C4D-A553-7CF2A35DA8EB}"/>
              </a:ext>
            </a:extLst>
          </p:cNvPr>
          <p:cNvSpPr>
            <a:spLocks noGrp="1"/>
          </p:cNvSpPr>
          <p:nvPr>
            <p:ph type="title"/>
          </p:nvPr>
        </p:nvSpPr>
        <p:spPr/>
        <p:txBody>
          <a:bodyPr/>
          <a:lstStyle/>
          <a:p>
            <a:r>
              <a:rPr lang="en-US" dirty="0"/>
              <a:t>Let’s pause…</a:t>
            </a:r>
          </a:p>
        </p:txBody>
      </p:sp>
      <p:sp>
        <p:nvSpPr>
          <p:cNvPr id="3" name="Content Placeholder 2">
            <a:extLst>
              <a:ext uri="{FF2B5EF4-FFF2-40B4-BE49-F238E27FC236}">
                <a16:creationId xmlns:a16="http://schemas.microsoft.com/office/drawing/2014/main" id="{EE3A9B3E-8A5C-E140-81C6-215DE54AC75F}"/>
              </a:ext>
            </a:extLst>
          </p:cNvPr>
          <p:cNvSpPr>
            <a:spLocks noGrp="1"/>
          </p:cNvSpPr>
          <p:nvPr>
            <p:ph idx="1"/>
          </p:nvPr>
        </p:nvSpPr>
        <p:spPr/>
        <p:txBody>
          <a:bodyPr>
            <a:normAutofit fontScale="92500" lnSpcReduction="20000"/>
          </a:bodyPr>
          <a:lstStyle/>
          <a:p>
            <a:r>
              <a:rPr lang="en-US" dirty="0"/>
              <a:t>In biology it can get confusing as to whether you are reading a gene name or a protein name (or a DNA sequence to which a protein binds .  </a:t>
            </a:r>
          </a:p>
          <a:p>
            <a:r>
              <a:rPr lang="en-US" dirty="0"/>
              <a:t>Why are some genes/and or proteins named using some capital letters, or some capital letters?</a:t>
            </a:r>
          </a:p>
          <a:p>
            <a:r>
              <a:rPr lang="en-US" dirty="0"/>
              <a:t>What do italics mean?</a:t>
            </a:r>
          </a:p>
          <a:p>
            <a:endParaRPr lang="en-US" dirty="0"/>
          </a:p>
          <a:p>
            <a:r>
              <a:rPr lang="en-US" dirty="0"/>
              <a:t>Check this out: </a:t>
            </a:r>
            <a:r>
              <a:rPr lang="en-US" dirty="0">
                <a:hlinkClick r:id="rId2"/>
              </a:rPr>
              <a:t>http://www.biosciencewriters.com/Guidelines-for-Formatting-Gene-and-Protein-Names.aspx</a:t>
            </a:r>
            <a:endParaRPr lang="en-US" dirty="0"/>
          </a:p>
          <a:p>
            <a:endParaRPr lang="en-US" dirty="0"/>
          </a:p>
        </p:txBody>
      </p:sp>
    </p:spTree>
    <p:extLst>
      <p:ext uri="{BB962C8B-B14F-4D97-AF65-F5344CB8AC3E}">
        <p14:creationId xmlns:p14="http://schemas.microsoft.com/office/powerpoint/2010/main" val="86497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80400" cy="1417638"/>
          </a:xfrm>
        </p:spPr>
        <p:txBody>
          <a:bodyPr>
            <a:normAutofit fontScale="90000"/>
          </a:bodyPr>
          <a:lstStyle/>
          <a:p>
            <a:r>
              <a:rPr lang="en-US" dirty="0">
                <a:latin typeface="Calibri" charset="0"/>
                <a:ea typeface="MS PGothic" charset="0"/>
              </a:rPr>
              <a:t>Preparation of templates at  </a:t>
            </a:r>
            <a:r>
              <a:rPr lang="en-US" i="1" dirty="0">
                <a:latin typeface="Calibri" charset="0"/>
                <a:ea typeface="MS PGothic" charset="0"/>
              </a:rPr>
              <a:t>E. coli </a:t>
            </a:r>
            <a:r>
              <a:rPr lang="en-US" dirty="0">
                <a:latin typeface="Calibri" charset="0"/>
                <a:ea typeface="MS PGothic" charset="0"/>
              </a:rPr>
              <a:t>origin of replication</a:t>
            </a:r>
          </a:p>
        </p:txBody>
      </p:sp>
      <p:pic>
        <p:nvPicPr>
          <p:cNvPr id="348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01128" r="-101128"/>
          <a:stretch>
            <a:fillRect/>
          </a:stretch>
        </p:blipFill>
        <p:spPr>
          <a:xfrm>
            <a:off x="796248" y="1312523"/>
            <a:ext cx="8229600" cy="4525963"/>
          </a:xfrm>
        </p:spPr>
      </p:pic>
      <p:sp>
        <p:nvSpPr>
          <p:cNvPr id="2" name="TextBox 1">
            <a:extLst>
              <a:ext uri="{FF2B5EF4-FFF2-40B4-BE49-F238E27FC236}">
                <a16:creationId xmlns:a16="http://schemas.microsoft.com/office/drawing/2014/main" id="{8D0B8E71-F3A8-2C42-9DA1-1FFED7AEF150}"/>
              </a:ext>
            </a:extLst>
          </p:cNvPr>
          <p:cNvSpPr txBox="1"/>
          <p:nvPr/>
        </p:nvSpPr>
        <p:spPr>
          <a:xfrm>
            <a:off x="82193" y="2003461"/>
            <a:ext cx="3534310" cy="1477328"/>
          </a:xfrm>
          <a:prstGeom prst="rect">
            <a:avLst/>
          </a:prstGeom>
          <a:noFill/>
        </p:spPr>
        <p:txBody>
          <a:bodyPr wrap="square" rtlCol="0">
            <a:spAutoFit/>
          </a:bodyPr>
          <a:lstStyle/>
          <a:p>
            <a:r>
              <a:rPr lang="en-US" dirty="0" err="1"/>
              <a:t>D</a:t>
            </a:r>
            <a:r>
              <a:rPr lang="en-US" sz="2400" dirty="0" err="1"/>
              <a:t>naA</a:t>
            </a:r>
            <a:r>
              <a:rPr lang="en-US" sz="2400" dirty="0"/>
              <a:t>–initiator protein</a:t>
            </a:r>
          </a:p>
          <a:p>
            <a:r>
              <a:rPr lang="en-US" sz="2400" dirty="0" err="1"/>
              <a:t>DnaB</a:t>
            </a:r>
            <a:r>
              <a:rPr lang="en-US" sz="2400" dirty="0"/>
              <a:t>/C-–origin helicase</a:t>
            </a:r>
          </a:p>
          <a:p>
            <a:r>
              <a:rPr lang="en-US" sz="2400" dirty="0" err="1"/>
              <a:t>Dna</a:t>
            </a:r>
            <a:r>
              <a:rPr lang="en-US" sz="2400" dirty="0"/>
              <a:t> G—primase</a:t>
            </a:r>
          </a:p>
          <a:p>
            <a:endParaRPr lang="en-US" dirty="0"/>
          </a:p>
        </p:txBody>
      </p:sp>
      <p:sp>
        <p:nvSpPr>
          <p:cNvPr id="3" name="TextBox 2">
            <a:extLst>
              <a:ext uri="{FF2B5EF4-FFF2-40B4-BE49-F238E27FC236}">
                <a16:creationId xmlns:a16="http://schemas.microsoft.com/office/drawing/2014/main" id="{D45848CD-6190-294F-8CF7-ED667426B08E}"/>
              </a:ext>
            </a:extLst>
          </p:cNvPr>
          <p:cNvSpPr txBox="1"/>
          <p:nvPr/>
        </p:nvSpPr>
        <p:spPr>
          <a:xfrm>
            <a:off x="624114" y="5573486"/>
            <a:ext cx="4049486" cy="1384995"/>
          </a:xfrm>
          <a:prstGeom prst="rect">
            <a:avLst/>
          </a:prstGeom>
          <a:noFill/>
        </p:spPr>
        <p:txBody>
          <a:bodyPr wrap="square" rtlCol="0">
            <a:spAutoFit/>
          </a:bodyPr>
          <a:lstStyle/>
          <a:p>
            <a:r>
              <a:rPr lang="en-US" sz="2800" dirty="0"/>
              <a:t>The assembly of the first proteins at the origin are called the </a:t>
            </a:r>
            <a:r>
              <a:rPr lang="en-US" sz="2800" b="1" dirty="0" err="1"/>
              <a:t>primosome</a:t>
            </a:r>
            <a:r>
              <a:rPr lang="en-US" sz="2800" b="1" dirty="0"/>
              <a:t>.</a:t>
            </a:r>
          </a:p>
        </p:txBody>
      </p:sp>
    </p:spTree>
    <p:extLst>
      <p:ext uri="{BB962C8B-B14F-4D97-AF65-F5344CB8AC3E}">
        <p14:creationId xmlns:p14="http://schemas.microsoft.com/office/powerpoint/2010/main" val="173559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d:\powerpoint\figures\chapter05\0531.jpg">
            <a:extLst>
              <a:ext uri="{FF2B5EF4-FFF2-40B4-BE49-F238E27FC236}">
                <a16:creationId xmlns:a16="http://schemas.microsoft.com/office/drawing/2014/main" id="{FC35D291-1932-F741-A73F-672D11691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6624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3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1027" descr="d:\powerpoint\figures\chapter05\0515.jpg">
            <a:extLst>
              <a:ext uri="{FF2B5EF4-FFF2-40B4-BE49-F238E27FC236}">
                <a16:creationId xmlns:a16="http://schemas.microsoft.com/office/drawing/2014/main" id="{666E35BF-9AB8-A94A-8752-1298AC61E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0608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36DF094-02A7-A942-87BC-6C6197E2AA6F}"/>
              </a:ext>
            </a:extLst>
          </p:cNvPr>
          <p:cNvSpPr txBox="1"/>
          <p:nvPr/>
        </p:nvSpPr>
        <p:spPr>
          <a:xfrm>
            <a:off x="4202130" y="616449"/>
            <a:ext cx="4541178" cy="2031325"/>
          </a:xfrm>
          <a:prstGeom prst="rect">
            <a:avLst/>
          </a:prstGeom>
          <a:noFill/>
        </p:spPr>
        <p:txBody>
          <a:bodyPr wrap="square" rtlCol="0">
            <a:spAutoFit/>
          </a:bodyPr>
          <a:lstStyle/>
          <a:p>
            <a:r>
              <a:rPr lang="en-US" dirty="0"/>
              <a:t>Initiator proteins break the first H-bonds between complementary </a:t>
            </a:r>
            <a:r>
              <a:rPr lang="en-US" dirty="0" err="1"/>
              <a:t>bp</a:t>
            </a:r>
            <a:r>
              <a:rPr lang="en-US" dirty="0"/>
              <a:t> within the origin and make space for a large enzyme complex called </a:t>
            </a:r>
            <a:r>
              <a:rPr lang="en-US" b="1" i="1" dirty="0"/>
              <a:t>helicase.</a:t>
            </a:r>
          </a:p>
          <a:p>
            <a:r>
              <a:rPr lang="en-US" b="1" i="1" dirty="0"/>
              <a:t>Helicase </a:t>
            </a:r>
            <a:r>
              <a:rPr lang="en-US" dirty="0"/>
              <a:t>is an ATP (energy) dependent enzyme that will continue to break the H-bonds and separate the complementary strands</a:t>
            </a:r>
            <a:endParaRPr lang="en-US" b="1" i="1" dirty="0"/>
          </a:p>
        </p:txBody>
      </p:sp>
    </p:spTree>
    <p:extLst>
      <p:ext uri="{BB962C8B-B14F-4D97-AF65-F5344CB8AC3E}">
        <p14:creationId xmlns:p14="http://schemas.microsoft.com/office/powerpoint/2010/main" val="298126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B39B-F720-1A48-A0E7-1357515A55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8BA4AD-D67D-6A40-8AB7-69DD3CF1C1C0}"/>
              </a:ext>
            </a:extLst>
          </p:cNvPr>
          <p:cNvSpPr>
            <a:spLocks noGrp="1"/>
          </p:cNvSpPr>
          <p:nvPr>
            <p:ph idx="1"/>
          </p:nvPr>
        </p:nvSpPr>
        <p:spPr/>
        <p:txBody>
          <a:bodyPr/>
          <a:lstStyle/>
          <a:p>
            <a:r>
              <a:rPr lang="en-US" dirty="0"/>
              <a:t>Once  helicase exposes some single template DNA strands, a protein called </a:t>
            </a:r>
            <a:r>
              <a:rPr lang="en-US" b="1" i="1" dirty="0"/>
              <a:t>single-strand binding protein</a:t>
            </a:r>
            <a:r>
              <a:rPr lang="en-US" dirty="0"/>
              <a:t> binds the </a:t>
            </a:r>
            <a:r>
              <a:rPr lang="en-US" dirty="0" err="1"/>
              <a:t>ss</a:t>
            </a:r>
            <a:r>
              <a:rPr lang="en-US" dirty="0"/>
              <a:t> template strand. </a:t>
            </a:r>
          </a:p>
          <a:p>
            <a:endParaRPr lang="en-US" b="1" i="1" dirty="0"/>
          </a:p>
          <a:p>
            <a:r>
              <a:rPr lang="en-US" dirty="0"/>
              <a:t>These proteins prevent complementary base interactions between the strands that are newly separated. </a:t>
            </a:r>
          </a:p>
        </p:txBody>
      </p:sp>
    </p:spTree>
    <p:extLst>
      <p:ext uri="{BB962C8B-B14F-4D97-AF65-F5344CB8AC3E}">
        <p14:creationId xmlns:p14="http://schemas.microsoft.com/office/powerpoint/2010/main" val="35109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d:\powerpoint\figures\chapter05\0518.jpg">
            <a:extLst>
              <a:ext uri="{FF2B5EF4-FFF2-40B4-BE49-F238E27FC236}">
                <a16:creationId xmlns:a16="http://schemas.microsoft.com/office/drawing/2014/main" id="{DBFFF20B-E3C8-A640-8CED-3CB2A6D99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88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d:\powerpoint\figures\chapter05\0517.jpg">
            <a:extLst>
              <a:ext uri="{FF2B5EF4-FFF2-40B4-BE49-F238E27FC236}">
                <a16:creationId xmlns:a16="http://schemas.microsoft.com/office/drawing/2014/main" id="{7447061C-BF40-CB45-83AD-A810B18F9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69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d:\powerpoint\figures\chapter05\0512.jpg">
            <a:extLst>
              <a:ext uri="{FF2B5EF4-FFF2-40B4-BE49-F238E27FC236}">
                <a16:creationId xmlns:a16="http://schemas.microsoft.com/office/drawing/2014/main" id="{A8CB7F49-F27F-D94D-B9CC-7CF0D5149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302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729E36D-1EAB-4548-A836-717860080974}"/>
              </a:ext>
            </a:extLst>
          </p:cNvPr>
          <p:cNvSpPr txBox="1"/>
          <p:nvPr/>
        </p:nvSpPr>
        <p:spPr>
          <a:xfrm>
            <a:off x="4934857" y="1088571"/>
            <a:ext cx="3526972" cy="2308324"/>
          </a:xfrm>
          <a:prstGeom prst="rect">
            <a:avLst/>
          </a:prstGeom>
          <a:noFill/>
        </p:spPr>
        <p:txBody>
          <a:bodyPr wrap="square" rtlCol="0">
            <a:spAutoFit/>
          </a:bodyPr>
          <a:lstStyle/>
          <a:p>
            <a:r>
              <a:rPr lang="en-US" sz="2400" dirty="0"/>
              <a:t>Once an origin has some length of SS DNA, the RNA creating enzyme </a:t>
            </a:r>
            <a:r>
              <a:rPr lang="en-US" sz="2400" b="1" i="1" dirty="0"/>
              <a:t>primase, </a:t>
            </a:r>
            <a:r>
              <a:rPr lang="en-US" sz="2400" dirty="0"/>
              <a:t>can create the first RNA primer for DNA polymerase to elongate. </a:t>
            </a:r>
          </a:p>
        </p:txBody>
      </p:sp>
    </p:spTree>
    <p:extLst>
      <p:ext uri="{BB962C8B-B14F-4D97-AF65-F5344CB8AC3E}">
        <p14:creationId xmlns:p14="http://schemas.microsoft.com/office/powerpoint/2010/main" val="70080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d:\powerpoint\figures\chapter05\0519_2.jpg">
            <a:extLst>
              <a:ext uri="{FF2B5EF4-FFF2-40B4-BE49-F238E27FC236}">
                <a16:creationId xmlns:a16="http://schemas.microsoft.com/office/drawing/2014/main" id="{125C7E19-D694-9149-BE99-FCC2BBAD7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8" y="228600"/>
            <a:ext cx="52847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91AE62F-4F68-FE46-8039-21A9859365F5}"/>
              </a:ext>
            </a:extLst>
          </p:cNvPr>
          <p:cNvSpPr txBox="1"/>
          <p:nvPr/>
        </p:nvSpPr>
        <p:spPr>
          <a:xfrm>
            <a:off x="5399314" y="1828800"/>
            <a:ext cx="3483429" cy="3046988"/>
          </a:xfrm>
          <a:prstGeom prst="rect">
            <a:avLst/>
          </a:prstGeom>
          <a:noFill/>
        </p:spPr>
        <p:txBody>
          <a:bodyPr wrap="square" rtlCol="0">
            <a:spAutoFit/>
          </a:bodyPr>
          <a:lstStyle/>
          <a:p>
            <a:r>
              <a:rPr lang="en-US" sz="2400" dirty="0"/>
              <a:t>DNA polymerase requires several accessory proteins to assist its binding to the DNA template.  A 2-protein “sliding clamp” assists in </a:t>
            </a:r>
            <a:r>
              <a:rPr lang="en-US" sz="2400" dirty="0" err="1"/>
              <a:t>DNApol</a:t>
            </a:r>
            <a:r>
              <a:rPr lang="en-US" sz="2400" dirty="0"/>
              <a:t> movement along the template.</a:t>
            </a:r>
          </a:p>
        </p:txBody>
      </p:sp>
    </p:spTree>
    <p:extLst>
      <p:ext uri="{BB962C8B-B14F-4D97-AF65-F5344CB8AC3E}">
        <p14:creationId xmlns:p14="http://schemas.microsoft.com/office/powerpoint/2010/main" val="301773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a:bodyPr>
          <a:lstStyle/>
          <a:p>
            <a:pPr marL="0" indent="0">
              <a:buNone/>
            </a:pPr>
            <a:endParaRPr lang="en-US" dirty="0"/>
          </a:p>
          <a:p>
            <a:pPr marL="0" indent="0">
              <a:buNone/>
            </a:pPr>
            <a:r>
              <a:rPr lang="en-US" dirty="0"/>
              <a:t>Lab quiz Wednesday.  Over Labs 1-4.  Includes some questions on restriction mapping. (Work on the </a:t>
            </a:r>
            <a:r>
              <a:rPr lang="en-US" dirty="0" err="1"/>
              <a:t>pGlO</a:t>
            </a:r>
            <a:r>
              <a:rPr lang="en-US" dirty="0"/>
              <a:t> map and the concept).</a:t>
            </a:r>
          </a:p>
          <a:p>
            <a:pPr marL="0" indent="0">
              <a:buNone/>
            </a:pPr>
            <a:endParaRPr lang="en-US" dirty="0"/>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C84D-D04C-5948-AC60-D5C6EEA040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910B2F-4BCC-5C44-A158-6CE640252228}"/>
              </a:ext>
            </a:extLst>
          </p:cNvPr>
          <p:cNvSpPr>
            <a:spLocks noGrp="1"/>
          </p:cNvSpPr>
          <p:nvPr>
            <p:ph idx="1"/>
          </p:nvPr>
        </p:nvSpPr>
        <p:spPr/>
        <p:txBody>
          <a:bodyPr>
            <a:normAutofit lnSpcReduction="10000"/>
          </a:bodyPr>
          <a:lstStyle/>
          <a:p>
            <a:r>
              <a:rPr lang="en-US" dirty="0"/>
              <a:t>Since both strands of the parent DNA molecule need complementary strands produced by DNA pol, 2 DNA pol complexes work simultaneously on each template strand. </a:t>
            </a:r>
          </a:p>
          <a:p>
            <a:r>
              <a:rPr lang="en-US" dirty="0">
                <a:latin typeface="Calibri" charset="0"/>
                <a:ea typeface="MS PGothic" charset="0"/>
              </a:rPr>
              <a:t>All the key enzymes seem to stay together at/near a common replication fork.</a:t>
            </a:r>
          </a:p>
          <a:p>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Some models show how this might work…</a:t>
            </a:r>
          </a:p>
          <a:p>
            <a:endParaRPr lang="en-US" dirty="0"/>
          </a:p>
          <a:p>
            <a:endParaRPr lang="en-US" dirty="0"/>
          </a:p>
        </p:txBody>
      </p:sp>
    </p:spTree>
    <p:extLst>
      <p:ext uri="{BB962C8B-B14F-4D97-AF65-F5344CB8AC3E}">
        <p14:creationId xmlns:p14="http://schemas.microsoft.com/office/powerpoint/2010/main" val="4164546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9"/>
          <p:cNvSpPr>
            <a:spLocks noGrp="1" noChangeArrowheads="1"/>
          </p:cNvSpPr>
          <p:nvPr>
            <p:ph type="body" idx="1"/>
          </p:nvPr>
        </p:nvSpPr>
        <p:spPr/>
        <p:txBody>
          <a:bodyPr/>
          <a:lstStyle/>
          <a:p>
            <a:pPr>
              <a:buFontTx/>
              <a:buNone/>
            </a:pPr>
            <a:endParaRPr lang="en-US">
              <a:latin typeface="Calibri" charset="0"/>
              <a:ea typeface="MS PGothic" charset="0"/>
            </a:endParaRPr>
          </a:p>
          <a:p>
            <a:pPr lvl="1">
              <a:buFontTx/>
              <a:buNone/>
            </a:pPr>
            <a:endParaRPr lang="en-US">
              <a:latin typeface="Calibri" charset="0"/>
              <a:ea typeface="MS PGothic" charset="0"/>
            </a:endParaRPr>
          </a:p>
        </p:txBody>
      </p:sp>
      <p:sp>
        <p:nvSpPr>
          <p:cNvPr id="27650" name="Text Box 10"/>
          <p:cNvSpPr txBox="1">
            <a:spLocks noChangeArrowheads="1"/>
          </p:cNvSpPr>
          <p:nvPr/>
        </p:nvSpPr>
        <p:spPr bwMode="auto">
          <a:xfrm>
            <a:off x="5772150" y="5723336"/>
            <a:ext cx="22288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30861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900" b="1">
                <a:solidFill>
                  <a:srgbClr val="D53D21"/>
                </a:solidFill>
                <a:latin typeface="Arial" charset="0"/>
              </a:rPr>
              <a:t>Figure 11.12</a:t>
            </a:r>
          </a:p>
        </p:txBody>
      </p:sp>
      <p:pic>
        <p:nvPicPr>
          <p:cNvPr id="27651" name="Picture 11" descr="11_12Figure-L.jpg                                              002A77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120"/>
          <a:stretch>
            <a:fillRect/>
          </a:stretch>
        </p:blipFill>
        <p:spPr bwMode="auto">
          <a:xfrm>
            <a:off x="1378745" y="2397919"/>
            <a:ext cx="6385322"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489852D6-F934-F641-AC94-244301C8FB9E}"/>
              </a:ext>
            </a:extLst>
          </p:cNvPr>
          <p:cNvCxnSpPr/>
          <p:nvPr/>
        </p:nvCxnSpPr>
        <p:spPr>
          <a:xfrm flipH="1">
            <a:off x="5152571" y="2397919"/>
            <a:ext cx="798286" cy="737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21F6239-1564-C342-88B8-06F0CB9078C9}"/>
              </a:ext>
            </a:extLst>
          </p:cNvPr>
          <p:cNvSpPr txBox="1"/>
          <p:nvPr/>
        </p:nvSpPr>
        <p:spPr>
          <a:xfrm>
            <a:off x="5631543" y="1480457"/>
            <a:ext cx="1973943" cy="369332"/>
          </a:xfrm>
          <a:prstGeom prst="rect">
            <a:avLst/>
          </a:prstGeom>
          <a:noFill/>
        </p:spPr>
        <p:txBody>
          <a:bodyPr wrap="square" rtlCol="0">
            <a:spAutoFit/>
          </a:bodyPr>
          <a:lstStyle/>
          <a:p>
            <a:r>
              <a:rPr lang="en-US" dirty="0"/>
              <a:t>Replication fork</a:t>
            </a:r>
          </a:p>
        </p:txBody>
      </p:sp>
    </p:spTree>
    <p:extLst>
      <p:ext uri="{BB962C8B-B14F-4D97-AF65-F5344CB8AC3E}">
        <p14:creationId xmlns:p14="http://schemas.microsoft.com/office/powerpoint/2010/main" val="395116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rPr>
              <a:t>Figure 11.13</a:t>
            </a:r>
          </a:p>
        </p:txBody>
      </p:sp>
      <p:pic>
        <p:nvPicPr>
          <p:cNvPr id="48130" name="Picture 12" descr="11_13Figure-L.jpg                                              002A77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8458"/>
          <a:stretch>
            <a:fillRect/>
          </a:stretch>
        </p:blipFill>
        <p:spPr bwMode="auto">
          <a:xfrm>
            <a:off x="314325" y="1916113"/>
            <a:ext cx="8513763"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Box 1"/>
          <p:cNvSpPr txBox="1">
            <a:spLocks noChangeArrowheads="1"/>
          </p:cNvSpPr>
          <p:nvPr/>
        </p:nvSpPr>
        <p:spPr bwMode="auto">
          <a:xfrm>
            <a:off x="3278188" y="593725"/>
            <a:ext cx="55499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Know individual roles of replication fork proteins</a:t>
            </a:r>
          </a:p>
        </p:txBody>
      </p:sp>
    </p:spTree>
    <p:extLst>
      <p:ext uri="{BB962C8B-B14F-4D97-AF65-F5344CB8AC3E}">
        <p14:creationId xmlns:p14="http://schemas.microsoft.com/office/powerpoint/2010/main" val="392728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1C6F-5A4B-9B4E-84CB-85B29CF1F343}"/>
              </a:ext>
            </a:extLst>
          </p:cNvPr>
          <p:cNvSpPr>
            <a:spLocks noGrp="1"/>
          </p:cNvSpPr>
          <p:nvPr>
            <p:ph type="title"/>
          </p:nvPr>
        </p:nvSpPr>
        <p:spPr/>
        <p:txBody>
          <a:bodyPr>
            <a:normAutofit fontScale="90000"/>
          </a:bodyPr>
          <a:lstStyle/>
          <a:p>
            <a:r>
              <a:rPr lang="en-US" dirty="0" err="1"/>
              <a:t>dnaGyrase</a:t>
            </a:r>
            <a:r>
              <a:rPr lang="en-US" dirty="0"/>
              <a:t>=bacterial topoisomerase</a:t>
            </a:r>
          </a:p>
        </p:txBody>
      </p:sp>
      <p:sp>
        <p:nvSpPr>
          <p:cNvPr id="3" name="Content Placeholder 2">
            <a:extLst>
              <a:ext uri="{FF2B5EF4-FFF2-40B4-BE49-F238E27FC236}">
                <a16:creationId xmlns:a16="http://schemas.microsoft.com/office/drawing/2014/main" id="{1775CC2C-A029-E64E-939B-90212E9ED151}"/>
              </a:ext>
            </a:extLst>
          </p:cNvPr>
          <p:cNvSpPr>
            <a:spLocks noGrp="1"/>
          </p:cNvSpPr>
          <p:nvPr>
            <p:ph idx="1"/>
          </p:nvPr>
        </p:nvSpPr>
        <p:spPr/>
        <p:txBody>
          <a:bodyPr/>
          <a:lstStyle/>
          <a:p>
            <a:r>
              <a:rPr lang="en-US" dirty="0"/>
              <a:t>DNA topoisomerases work ahead of the replication enzymes.  A great deal of physical stress is put on the helix as it unwinds.  To avoid breaking the phosphodiester bonds of the parent molecule topoisomerases must break and unwind the overwound helix.</a:t>
            </a:r>
          </a:p>
        </p:txBody>
      </p:sp>
    </p:spTree>
    <p:extLst>
      <p:ext uri="{BB962C8B-B14F-4D97-AF65-F5344CB8AC3E}">
        <p14:creationId xmlns:p14="http://schemas.microsoft.com/office/powerpoint/2010/main" val="98801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5772150" y="5723336"/>
            <a:ext cx="222885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30861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900" b="1">
                <a:solidFill>
                  <a:srgbClr val="D53D21"/>
                </a:solidFill>
                <a:latin typeface="Arial" charset="0"/>
              </a:rPr>
              <a:t>Table 11.4</a:t>
            </a:r>
          </a:p>
        </p:txBody>
      </p:sp>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b="5219"/>
          <a:stretch>
            <a:fillRect/>
          </a:stretch>
        </p:blipFill>
        <p:spPr bwMode="auto">
          <a:xfrm>
            <a:off x="1368030" y="1190625"/>
            <a:ext cx="6407944" cy="447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7891" name="Group 8"/>
          <p:cNvGrpSpPr>
            <a:grpSpLocks/>
          </p:cNvGrpSpPr>
          <p:nvPr/>
        </p:nvGrpSpPr>
        <p:grpSpPr bwMode="auto">
          <a:xfrm>
            <a:off x="6457950" y="3429000"/>
            <a:ext cx="400050" cy="1943100"/>
            <a:chOff x="4464" y="2160"/>
            <a:chExt cx="336" cy="1632"/>
          </a:xfrm>
        </p:grpSpPr>
        <p:sp>
          <p:nvSpPr>
            <p:cNvPr id="37893" name="Line 4"/>
            <p:cNvSpPr>
              <a:spLocks noChangeShapeType="1"/>
            </p:cNvSpPr>
            <p:nvPr/>
          </p:nvSpPr>
          <p:spPr bwMode="auto">
            <a:xfrm>
              <a:off x="4800" y="2160"/>
              <a:ext cx="0" cy="163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a:p>
          </p:txBody>
        </p:sp>
        <p:sp>
          <p:nvSpPr>
            <p:cNvPr id="37894" name="Line 6"/>
            <p:cNvSpPr>
              <a:spLocks noChangeShapeType="1"/>
            </p:cNvSpPr>
            <p:nvPr/>
          </p:nvSpPr>
          <p:spPr bwMode="auto">
            <a:xfrm>
              <a:off x="4464" y="2160"/>
              <a:ext cx="33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a:p>
          </p:txBody>
        </p:sp>
        <p:sp>
          <p:nvSpPr>
            <p:cNvPr id="37895" name="Line 7"/>
            <p:cNvSpPr>
              <a:spLocks noChangeShapeType="1"/>
            </p:cNvSpPr>
            <p:nvPr/>
          </p:nvSpPr>
          <p:spPr bwMode="auto">
            <a:xfrm>
              <a:off x="4464" y="3792"/>
              <a:ext cx="33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a:p>
          </p:txBody>
        </p:sp>
      </p:grpSp>
      <p:sp>
        <p:nvSpPr>
          <p:cNvPr id="37892" name="Text Box 9"/>
          <p:cNvSpPr txBox="1">
            <a:spLocks noChangeArrowheads="1"/>
          </p:cNvSpPr>
          <p:nvPr/>
        </p:nvSpPr>
        <p:spPr bwMode="auto">
          <a:xfrm rot="5400000">
            <a:off x="6463308" y="4221934"/>
            <a:ext cx="154305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sz="1350" b="1" dirty="0">
                <a:latin typeface="Arial" charset="0"/>
              </a:rPr>
              <a:t>Helper proteins</a:t>
            </a:r>
          </a:p>
        </p:txBody>
      </p:sp>
      <p:sp>
        <p:nvSpPr>
          <p:cNvPr id="9" name="Text Box 9">
            <a:extLst>
              <a:ext uri="{FF2B5EF4-FFF2-40B4-BE49-F238E27FC236}">
                <a16:creationId xmlns:a16="http://schemas.microsoft.com/office/drawing/2014/main" id="{597D6B5D-6C13-2840-A6D6-6AA21E0A9276}"/>
              </a:ext>
            </a:extLst>
          </p:cNvPr>
          <p:cNvSpPr txBox="1">
            <a:spLocks noChangeArrowheads="1"/>
          </p:cNvSpPr>
          <p:nvPr/>
        </p:nvSpPr>
        <p:spPr bwMode="auto">
          <a:xfrm rot="16200000" flipV="1">
            <a:off x="6273208" y="2488511"/>
            <a:ext cx="1396376"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sz="1350" b="1" dirty="0">
                <a:latin typeface="Arial" charset="0"/>
              </a:rPr>
              <a:t>DNA synthesizing proteins</a:t>
            </a:r>
          </a:p>
        </p:txBody>
      </p:sp>
    </p:spTree>
    <p:extLst>
      <p:ext uri="{BB962C8B-B14F-4D97-AF65-F5344CB8AC3E}">
        <p14:creationId xmlns:p14="http://schemas.microsoft.com/office/powerpoint/2010/main" val="370912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ea typeface="MS PGothic" charset="0"/>
              </a:rPr>
              <a:t>Replication bubbles and forks</a:t>
            </a:r>
          </a:p>
        </p:txBody>
      </p:sp>
      <p:sp>
        <p:nvSpPr>
          <p:cNvPr id="40962" name="Content Placeholder 2"/>
          <p:cNvSpPr>
            <a:spLocks noGrp="1"/>
          </p:cNvSpPr>
          <p:nvPr>
            <p:ph idx="1"/>
          </p:nvPr>
        </p:nvSpPr>
        <p:spPr/>
        <p:txBody>
          <a:bodyPr/>
          <a:lstStyle/>
          <a:p>
            <a:r>
              <a:rPr lang="en-US" dirty="0">
                <a:latin typeface="Calibri" charset="0"/>
                <a:ea typeface="MS PGothic" charset="0"/>
              </a:rPr>
              <a:t>The bubble provides 2 spots from which DNA pols can work.  Each spot is known as a replication fork.</a:t>
            </a:r>
          </a:p>
          <a:p>
            <a:r>
              <a:rPr lang="en-US" dirty="0">
                <a:latin typeface="Calibri" charset="0"/>
                <a:ea typeface="MS PGothic" charset="0"/>
              </a:rPr>
              <a:t>Each bacterial chromosome begins with one bubble with 2 forks</a:t>
            </a: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50849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800" dirty="0"/>
          </a:p>
        </p:txBody>
      </p:sp>
      <p:pic>
        <p:nvPicPr>
          <p:cNvPr id="4" name="Content Placeholder 3"/>
          <p:cNvPicPr>
            <a:picLocks noGrp="1" noChangeAspect="1"/>
          </p:cNvPicPr>
          <p:nvPr>
            <p:ph idx="1"/>
          </p:nvPr>
        </p:nvPicPr>
        <p:blipFill>
          <a:blip r:embed="rId2"/>
          <a:srcRect t="-40032" b="-40032"/>
          <a:stretch>
            <a:fillRect/>
          </a:stretch>
        </p:blipFill>
        <p:spPr/>
      </p:pic>
    </p:spTree>
    <p:extLst>
      <p:ext uri="{BB962C8B-B14F-4D97-AF65-F5344CB8AC3E}">
        <p14:creationId xmlns:p14="http://schemas.microsoft.com/office/powerpoint/2010/main" val="158653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11_14_Figure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143000" y="952501"/>
            <a:ext cx="6858000" cy="4951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2" name="TextBox 1"/>
          <p:cNvSpPr txBox="1">
            <a:spLocks noChangeArrowheads="1"/>
          </p:cNvSpPr>
          <p:nvPr/>
        </p:nvSpPr>
        <p:spPr bwMode="auto">
          <a:xfrm>
            <a:off x="1378744" y="1371916"/>
            <a:ext cx="482441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dirty="0"/>
              <a:t>In Eukaryotic chromosomes multiple ARS sequences form replication bubbles, which eventually make 2 replication forks.</a:t>
            </a:r>
          </a:p>
        </p:txBody>
      </p:sp>
    </p:spTree>
    <p:extLst>
      <p:ext uri="{BB962C8B-B14F-4D97-AF65-F5344CB8AC3E}">
        <p14:creationId xmlns:p14="http://schemas.microsoft.com/office/powerpoint/2010/main" val="208145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a:latin typeface="Calibri" charset="0"/>
                <a:ea typeface="MS PGothic" charset="0"/>
              </a:rPr>
              <a:t>The DNA templates will be </a:t>
            </a:r>
            <a:br>
              <a:rPr lang="en-US">
                <a:latin typeface="Calibri" charset="0"/>
                <a:ea typeface="MS PGothic" charset="0"/>
              </a:rPr>
            </a:br>
            <a:r>
              <a:rPr lang="en-US">
                <a:latin typeface="Calibri" charset="0"/>
                <a:ea typeface="MS PGothic" charset="0"/>
              </a:rPr>
              <a:t>antiparallel DNA strands…</a:t>
            </a:r>
          </a:p>
        </p:txBody>
      </p:sp>
      <p:sp>
        <p:nvSpPr>
          <p:cNvPr id="53250" name="Content Placeholder 2"/>
          <p:cNvSpPr>
            <a:spLocks noGrp="1"/>
          </p:cNvSpPr>
          <p:nvPr>
            <p:ph idx="1"/>
          </p:nvPr>
        </p:nvSpPr>
        <p:spPr/>
        <p:txBody>
          <a:bodyPr/>
          <a:lstStyle/>
          <a:p>
            <a:r>
              <a:rPr lang="en-US" dirty="0">
                <a:latin typeface="Calibri" charset="0"/>
                <a:ea typeface="MS PGothic" charset="0"/>
              </a:rPr>
              <a:t>If DNA synthesis begins at one position (and must proceed 5’-3’),  and if both strands are to be copied, we must consider some potential problems…</a:t>
            </a: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319240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r>
              <a:rPr lang="en-US">
                <a:latin typeface="Calibri" charset="0"/>
                <a:ea typeface="MS PGothic" charset="0"/>
              </a:rPr>
              <a:t>Continuous and discontinuous replication</a:t>
            </a:r>
          </a:p>
        </p:txBody>
      </p:sp>
      <p:sp>
        <p:nvSpPr>
          <p:cNvPr id="63490" name="Content Placeholder 2"/>
          <p:cNvSpPr>
            <a:spLocks noGrp="1"/>
          </p:cNvSpPr>
          <p:nvPr>
            <p:ph idx="1"/>
          </p:nvPr>
        </p:nvSpPr>
        <p:spPr>
          <a:xfrm>
            <a:off x="1485900" y="1885950"/>
            <a:ext cx="6115050" cy="4057650"/>
          </a:xfrm>
        </p:spPr>
        <p:txBody>
          <a:bodyPr>
            <a:normAutofit fontScale="85000" lnSpcReduction="10000"/>
          </a:bodyPr>
          <a:lstStyle/>
          <a:p>
            <a:pPr marL="0" indent="0">
              <a:buNone/>
              <a:defRPr/>
            </a:pPr>
            <a:endParaRPr lang="en-US" dirty="0">
              <a:ea typeface="MS PGothic" charset="0"/>
            </a:endParaRPr>
          </a:p>
          <a:p>
            <a:pPr>
              <a:defRPr/>
            </a:pPr>
            <a:r>
              <a:rPr lang="en-US" dirty="0">
                <a:ea typeface="MS PGothic" charset="0"/>
              </a:rPr>
              <a:t>One strand (leading strand template) allows for </a:t>
            </a:r>
            <a:r>
              <a:rPr lang="en-US" u="sng" dirty="0">
                <a:ea typeface="MS PGothic" charset="0"/>
              </a:rPr>
              <a:t>continuous</a:t>
            </a:r>
            <a:r>
              <a:rPr lang="en-US" dirty="0">
                <a:ea typeface="MS PGothic" charset="0"/>
              </a:rPr>
              <a:t> DNA synthesis in one direction.</a:t>
            </a:r>
          </a:p>
          <a:p>
            <a:pPr>
              <a:defRPr/>
            </a:pPr>
            <a:endParaRPr lang="en-US" dirty="0">
              <a:ea typeface="MS PGothic" charset="0"/>
            </a:endParaRPr>
          </a:p>
          <a:p>
            <a:pPr>
              <a:defRPr/>
            </a:pPr>
            <a:r>
              <a:rPr lang="en-US" dirty="0">
                <a:ea typeface="MS PGothic" charset="0"/>
              </a:rPr>
              <a:t>Other strand (lagging strand template) requires DNA synthesis in the opposite direction, but it can occur in short, </a:t>
            </a:r>
            <a:r>
              <a:rPr lang="en-US" u="sng" dirty="0">
                <a:ea typeface="MS PGothic" charset="0"/>
              </a:rPr>
              <a:t>discontinuous</a:t>
            </a:r>
            <a:r>
              <a:rPr lang="en-US" dirty="0">
                <a:ea typeface="MS PGothic" charset="0"/>
              </a:rPr>
              <a:t> stretches (maintaining a 5’-3’ activity).</a:t>
            </a:r>
          </a:p>
        </p:txBody>
      </p:sp>
    </p:spTree>
    <p:extLst>
      <p:ext uri="{BB962C8B-B14F-4D97-AF65-F5344CB8AC3E}">
        <p14:creationId xmlns:p14="http://schemas.microsoft.com/office/powerpoint/2010/main" val="359794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a:t>
            </a:r>
            <a:br>
              <a:rPr lang="en-US" dirty="0"/>
            </a:br>
            <a:r>
              <a:rPr lang="en-US" dirty="0"/>
              <a:t>Text </a:t>
            </a:r>
            <a:r>
              <a:rPr lang="en-US" dirty="0" err="1"/>
              <a:t>chpt</a:t>
            </a:r>
            <a:r>
              <a:rPr lang="en-US" dirty="0"/>
              <a:t>. 11</a:t>
            </a:r>
          </a:p>
        </p:txBody>
      </p:sp>
      <p:sp>
        <p:nvSpPr>
          <p:cNvPr id="3" name="Content Placeholder 2"/>
          <p:cNvSpPr>
            <a:spLocks noGrp="1"/>
          </p:cNvSpPr>
          <p:nvPr>
            <p:ph idx="1"/>
          </p:nvPr>
        </p:nvSpPr>
        <p:spPr>
          <a:xfrm>
            <a:off x="226031" y="1600200"/>
            <a:ext cx="8460769" cy="5029199"/>
          </a:xfrm>
        </p:spPr>
        <p:txBody>
          <a:bodyPr>
            <a:normAutofit/>
          </a:bodyPr>
          <a:lstStyle/>
          <a:p>
            <a:pPr marL="457200" lvl="1" indent="0">
              <a:buNone/>
            </a:pPr>
            <a:endParaRPr lang="en-US" dirty="0"/>
          </a:p>
          <a:p>
            <a:pPr marL="457200" lvl="1" indent="0">
              <a:buNone/>
            </a:pPr>
            <a:r>
              <a:rPr lang="en-US" dirty="0"/>
              <a:t>DNA replication:</a:t>
            </a:r>
          </a:p>
          <a:p>
            <a:pPr marL="457200" lvl="1" indent="0">
              <a:buNone/>
            </a:pPr>
            <a:r>
              <a:rPr lang="en-US" dirty="0"/>
              <a:t>	Semiconservative replication  experimental 	evidence</a:t>
            </a:r>
          </a:p>
          <a:p>
            <a:pPr marL="457200" lvl="1" indent="0">
              <a:buNone/>
            </a:pPr>
            <a:r>
              <a:rPr lang="en-US" dirty="0"/>
              <a:t>	Activity of DNA polymerases</a:t>
            </a:r>
          </a:p>
          <a:p>
            <a:pPr marL="457200" lvl="1" indent="0">
              <a:buNone/>
            </a:pPr>
            <a:r>
              <a:rPr lang="en-US" dirty="0"/>
              <a:t>	5’ to 3’ polymerization of nucleotides, but only if a 	stretch of linked nucleotides is available to extend</a:t>
            </a:r>
          </a:p>
          <a:p>
            <a:pPr marL="457200" lvl="1" indent="0">
              <a:buNone/>
            </a:pPr>
            <a:r>
              <a:rPr lang="en-US" dirty="0"/>
              <a:t>	</a:t>
            </a:r>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0"/>
          <p:cNvSpPr txBox="1">
            <a:spLocks noChangeArrowheads="1"/>
          </p:cNvSpPr>
          <p:nvPr/>
        </p:nvSpPr>
        <p:spPr bwMode="auto">
          <a:xfrm>
            <a:off x="5772150" y="5723336"/>
            <a:ext cx="22288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30861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900" b="1">
                <a:solidFill>
                  <a:srgbClr val="D53D21"/>
                </a:solidFill>
                <a:latin typeface="Arial" charset="0"/>
              </a:rPr>
              <a:t>Figure 11.11</a:t>
            </a:r>
          </a:p>
        </p:txBody>
      </p:sp>
      <p:pic>
        <p:nvPicPr>
          <p:cNvPr id="55298" name="Picture 11" descr="11_11Figure-L.jpg                                              002A77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2980" y="1112045"/>
            <a:ext cx="3396853" cy="4632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p:cNvSpPr/>
          <p:nvPr/>
        </p:nvSpPr>
        <p:spPr>
          <a:xfrm>
            <a:off x="1885950" y="2171700"/>
            <a:ext cx="4686300" cy="3257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69042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a:latin typeface="Calibri" charset="0"/>
              <a:ea typeface="MS PGothic" charset="0"/>
            </a:endParaRPr>
          </a:p>
        </p:txBody>
      </p:sp>
      <p:sp>
        <p:nvSpPr>
          <p:cNvPr id="57346" name="Content Placeholder 2"/>
          <p:cNvSpPr>
            <a:spLocks noGrp="1"/>
          </p:cNvSpPr>
          <p:nvPr>
            <p:ph idx="1"/>
          </p:nvPr>
        </p:nvSpPr>
        <p:spPr>
          <a:xfrm>
            <a:off x="1485900" y="2057400"/>
            <a:ext cx="6229350" cy="3771900"/>
          </a:xfrm>
        </p:spPr>
        <p:txBody>
          <a:bodyPr>
            <a:normAutofit fontScale="77500" lnSpcReduction="20000"/>
          </a:bodyPr>
          <a:lstStyle/>
          <a:p>
            <a:r>
              <a:rPr lang="en-US">
                <a:latin typeface="Calibri" charset="0"/>
                <a:ea typeface="MS PGothic" charset="0"/>
              </a:rPr>
              <a:t>Short fragments of DNA made from the lagging strand, called </a:t>
            </a:r>
            <a:r>
              <a:rPr lang="en-US">
                <a:solidFill>
                  <a:srgbClr val="FF0000"/>
                </a:solidFill>
                <a:latin typeface="Calibri" charset="0"/>
                <a:ea typeface="MS PGothic" charset="0"/>
              </a:rPr>
              <a:t>Okasaki fragments</a:t>
            </a:r>
            <a:r>
              <a:rPr lang="en-US">
                <a:latin typeface="Calibri" charset="0"/>
                <a:ea typeface="MS PGothic" charset="0"/>
              </a:rPr>
              <a:t>.</a:t>
            </a:r>
          </a:p>
          <a:p>
            <a:endParaRPr lang="en-US">
              <a:latin typeface="Calibri" charset="0"/>
              <a:ea typeface="MS PGothic" charset="0"/>
            </a:endParaRPr>
          </a:p>
          <a:p>
            <a:r>
              <a:rPr lang="en-US">
                <a:latin typeface="Calibri" charset="0"/>
                <a:ea typeface="MS PGothic" charset="0"/>
              </a:rPr>
              <a:t>Eventually primers are removed and Okasaki fragments are linked into a continuous strand of DNA. (Role of DNA pol I)</a:t>
            </a:r>
          </a:p>
          <a:p>
            <a:endParaRPr lang="en-US">
              <a:latin typeface="Calibri" charset="0"/>
              <a:ea typeface="MS PGothic" charset="0"/>
            </a:endParaRPr>
          </a:p>
          <a:p>
            <a:r>
              <a:rPr lang="en-US">
                <a:latin typeface="Calibri" charset="0"/>
                <a:ea typeface="MS PGothic" charset="0"/>
              </a:rPr>
              <a:t>This extra work takes time so the synthesis </a:t>
            </a:r>
            <a:r>
              <a:rPr lang="en-US" u="sng">
                <a:latin typeface="Calibri" charset="0"/>
                <a:ea typeface="MS PGothic" charset="0"/>
              </a:rPr>
              <a:t>lags</a:t>
            </a:r>
            <a:r>
              <a:rPr lang="en-US">
                <a:latin typeface="Calibri" charset="0"/>
                <a:ea typeface="MS PGothic" charset="0"/>
              </a:rPr>
              <a:t> behind the continuous synthesis.</a:t>
            </a:r>
          </a:p>
        </p:txBody>
      </p:sp>
    </p:spTree>
    <p:extLst>
      <p:ext uri="{BB962C8B-B14F-4D97-AF65-F5344CB8AC3E}">
        <p14:creationId xmlns:p14="http://schemas.microsoft.com/office/powerpoint/2010/main" val="234595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a:latin typeface="Calibri" charset="0"/>
              <a:ea typeface="MS PGothic" charset="0"/>
            </a:endParaRPr>
          </a:p>
        </p:txBody>
      </p:sp>
      <p:sp>
        <p:nvSpPr>
          <p:cNvPr id="59394" name="Content Placeholder 2"/>
          <p:cNvSpPr>
            <a:spLocks noGrp="1"/>
          </p:cNvSpPr>
          <p:nvPr>
            <p:ph idx="1"/>
          </p:nvPr>
        </p:nvSpPr>
        <p:spPr/>
        <p:txBody>
          <a:bodyPr/>
          <a:lstStyle/>
          <a:p>
            <a:r>
              <a:rPr lang="en-US">
                <a:latin typeface="Calibri" charset="0"/>
                <a:ea typeface="MS PGothic" charset="0"/>
              </a:rPr>
              <a:t>Okasaki used a pulse-chase experiment to support the idea that some DNA was made in short pieces, which later became long pieces.</a:t>
            </a:r>
          </a:p>
          <a:p>
            <a:endParaRPr lang="en-US">
              <a:latin typeface="Calibri" charset="0"/>
              <a:ea typeface="MS PGothic" charset="0"/>
            </a:endParaRPr>
          </a:p>
          <a:p>
            <a:r>
              <a:rPr lang="en-US">
                <a:latin typeface="Calibri" charset="0"/>
                <a:ea typeface="MS PGothic" charset="0"/>
              </a:rPr>
              <a:t>Excellent source for explanations! </a:t>
            </a:r>
            <a:r>
              <a:rPr lang="en-US">
                <a:latin typeface="Calibri" charset="0"/>
                <a:ea typeface="MS PGothic" charset="0"/>
                <a:hlinkClick r:id="rId2"/>
              </a:rPr>
              <a:t>http://fbio.uh.cu/sites/genmol/adic/okazaki.html</a:t>
            </a:r>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701660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47625"/>
            <a:ext cx="8229600" cy="1143000"/>
          </a:xfrm>
        </p:spPr>
        <p:txBody>
          <a:bodyPr/>
          <a:lstStyle/>
          <a:p>
            <a:r>
              <a:rPr lang="en-US">
                <a:latin typeface="Calibri" charset="0"/>
                <a:ea typeface="MS PGothic" charset="0"/>
              </a:rPr>
              <a:t>2 experiments of Okasaki</a:t>
            </a:r>
          </a:p>
        </p:txBody>
      </p:sp>
      <p:pic>
        <p:nvPicPr>
          <p:cNvPr id="60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338" r="-13338"/>
          <a:stretch>
            <a:fillRect/>
          </a:stretch>
        </p:blipFill>
        <p:spPr>
          <a:xfrm>
            <a:off x="217488" y="1600200"/>
            <a:ext cx="8229600" cy="4525963"/>
          </a:xfrm>
        </p:spPr>
      </p:pic>
      <p:sp>
        <p:nvSpPr>
          <p:cNvPr id="60419" name="TextBox 4"/>
          <p:cNvSpPr txBox="1">
            <a:spLocks noChangeArrowheads="1"/>
          </p:cNvSpPr>
          <p:nvPr/>
        </p:nvSpPr>
        <p:spPr bwMode="auto">
          <a:xfrm>
            <a:off x="827088" y="6042025"/>
            <a:ext cx="32575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a:t>Labeled DNA gets longer with time</a:t>
            </a:r>
          </a:p>
        </p:txBody>
      </p:sp>
      <p:sp>
        <p:nvSpPr>
          <p:cNvPr id="7" name="Rectangle 6"/>
          <p:cNvSpPr/>
          <p:nvPr/>
        </p:nvSpPr>
        <p:spPr>
          <a:xfrm>
            <a:off x="4864100" y="1282700"/>
            <a:ext cx="3667125" cy="48434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9744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47625"/>
            <a:ext cx="8229600" cy="1143000"/>
          </a:xfrm>
        </p:spPr>
        <p:txBody>
          <a:bodyPr/>
          <a:lstStyle/>
          <a:p>
            <a:r>
              <a:rPr lang="en-US" sz="2800">
                <a:latin typeface="Calibri" charset="0"/>
                <a:ea typeface="MS PGothic" charset="0"/>
              </a:rPr>
              <a:t>Okasaki confirmed that short DNA fragments are joined over time using mutants for </a:t>
            </a:r>
            <a:r>
              <a:rPr lang="en-US" sz="2800" u="sng">
                <a:latin typeface="Calibri" charset="0"/>
                <a:ea typeface="MS PGothic" charset="0"/>
              </a:rPr>
              <a:t>DNA ligase</a:t>
            </a:r>
          </a:p>
        </p:txBody>
      </p:sp>
      <p:pic>
        <p:nvPicPr>
          <p:cNvPr id="614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338" r="-13338"/>
          <a:stretch>
            <a:fillRect/>
          </a:stretch>
        </p:blipFill>
        <p:spPr>
          <a:xfrm>
            <a:off x="217488" y="1300163"/>
            <a:ext cx="8229600" cy="4525962"/>
          </a:xfrm>
        </p:spPr>
      </p:pic>
      <p:sp>
        <p:nvSpPr>
          <p:cNvPr id="61443" name="TextBox 4"/>
          <p:cNvSpPr txBox="1">
            <a:spLocks noChangeArrowheads="1"/>
          </p:cNvSpPr>
          <p:nvPr/>
        </p:nvSpPr>
        <p:spPr bwMode="auto">
          <a:xfrm>
            <a:off x="5043488" y="5854700"/>
            <a:ext cx="38941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a:t>Only short fragments are labeled with radioactivity</a:t>
            </a:r>
          </a:p>
        </p:txBody>
      </p:sp>
      <p:sp>
        <p:nvSpPr>
          <p:cNvPr id="7" name="Rectangle 6"/>
          <p:cNvSpPr/>
          <p:nvPr/>
        </p:nvSpPr>
        <p:spPr>
          <a:xfrm>
            <a:off x="1017588" y="1270000"/>
            <a:ext cx="3667125" cy="48434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0764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a:latin typeface="Calibri" charset="0"/>
                <a:ea typeface="MS PGothic" charset="0"/>
              </a:rPr>
              <a:t>Discontinuous replication…</a:t>
            </a:r>
          </a:p>
        </p:txBody>
      </p:sp>
      <p:sp>
        <p:nvSpPr>
          <p:cNvPr id="29698" name="Rectangle 3"/>
          <p:cNvSpPr>
            <a:spLocks noGrp="1"/>
          </p:cNvSpPr>
          <p:nvPr>
            <p:ph type="body" idx="1"/>
          </p:nvPr>
        </p:nvSpPr>
        <p:spPr/>
        <p:txBody>
          <a:bodyPr>
            <a:normAutofit lnSpcReduction="10000"/>
          </a:bodyPr>
          <a:lstStyle/>
          <a:p>
            <a:r>
              <a:rPr lang="en-US" dirty="0">
                <a:latin typeface="Calibri" charset="0"/>
                <a:ea typeface="MS PGothic" charset="0"/>
              </a:rPr>
              <a:t>Obviously the lagging strand cannot be left as small unlinked fragments of DNA.</a:t>
            </a:r>
          </a:p>
          <a:p>
            <a:r>
              <a:rPr lang="en-US" dirty="0">
                <a:latin typeface="Calibri" charset="0"/>
                <a:ea typeface="MS PGothic" charset="0"/>
              </a:rPr>
              <a:t>Equally important, newly made DNA cannot retain the primer—short pieces of RNA are not interspersed in DNA.</a:t>
            </a:r>
          </a:p>
          <a:p>
            <a:endParaRPr lang="en-US" dirty="0">
              <a:latin typeface="Calibri" charset="0"/>
              <a:ea typeface="MS PGothic" charset="0"/>
            </a:endParaRPr>
          </a:p>
          <a:p>
            <a:pPr lvl="1"/>
            <a:r>
              <a:rPr lang="en-US" dirty="0">
                <a:latin typeface="Calibri" charset="0"/>
                <a:ea typeface="MS PGothic" charset="0"/>
              </a:rPr>
              <a:t>The primary role of DNA polymerase I is the </a:t>
            </a:r>
            <a:r>
              <a:rPr lang="en-US" u="sng" dirty="0">
                <a:latin typeface="Calibri" charset="0"/>
                <a:ea typeface="MS PGothic" charset="0"/>
              </a:rPr>
              <a:t>removal of RNA primers </a:t>
            </a:r>
            <a:r>
              <a:rPr lang="en-US" dirty="0">
                <a:latin typeface="Calibri" charset="0"/>
                <a:ea typeface="MS PGothic" charset="0"/>
              </a:rPr>
              <a:t>and </a:t>
            </a:r>
            <a:r>
              <a:rPr lang="en-US" u="sng" dirty="0">
                <a:latin typeface="Calibri" charset="0"/>
                <a:ea typeface="MS PGothic" charset="0"/>
              </a:rPr>
              <a:t>simultaneous replacement with DNA.</a:t>
            </a:r>
          </a:p>
        </p:txBody>
      </p:sp>
    </p:spTree>
    <p:extLst>
      <p:ext uri="{BB962C8B-B14F-4D97-AF65-F5344CB8AC3E}">
        <p14:creationId xmlns:p14="http://schemas.microsoft.com/office/powerpoint/2010/main" val="1884083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1200" b="1">
                <a:solidFill>
                  <a:srgbClr val="D53D21"/>
                </a:solidFill>
                <a:latin typeface="Arial" charset="0"/>
              </a:rPr>
              <a:t>Figure 11.16</a:t>
            </a:r>
          </a:p>
        </p:txBody>
      </p:sp>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436813" y="339725"/>
            <a:ext cx="4270375" cy="617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Oval 4"/>
          <p:cNvSpPr>
            <a:spLocks noChangeArrowheads="1"/>
          </p:cNvSpPr>
          <p:nvPr/>
        </p:nvSpPr>
        <p:spPr bwMode="auto">
          <a:xfrm>
            <a:off x="3886200" y="3429000"/>
            <a:ext cx="990600" cy="1143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1810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en-US">
              <a:latin typeface="Calibri" charset="0"/>
              <a:ea typeface="MS PGothic" charset="0"/>
            </a:endParaRPr>
          </a:p>
        </p:txBody>
      </p:sp>
      <p:sp>
        <p:nvSpPr>
          <p:cNvPr id="32770" name="Rectangle 3"/>
          <p:cNvSpPr>
            <a:spLocks noGrp="1"/>
          </p:cNvSpPr>
          <p:nvPr>
            <p:ph type="body" idx="1"/>
          </p:nvPr>
        </p:nvSpPr>
        <p:spPr/>
        <p:txBody>
          <a:bodyPr/>
          <a:lstStyle/>
          <a:p>
            <a:r>
              <a:rPr lang="en-US">
                <a:latin typeface="Calibri" charset="0"/>
                <a:ea typeface="MS PGothic" charset="0"/>
              </a:rPr>
              <a:t>DNA polymerase cannot link the individual Okasaki fragments, however.</a:t>
            </a:r>
          </a:p>
          <a:p>
            <a:endParaRPr lang="en-US">
              <a:latin typeface="Calibri" charset="0"/>
              <a:ea typeface="MS PGothic" charset="0"/>
            </a:endParaRPr>
          </a:p>
          <a:p>
            <a:r>
              <a:rPr lang="en-US">
                <a:latin typeface="Calibri" charset="0"/>
                <a:ea typeface="MS PGothic" charset="0"/>
              </a:rPr>
              <a:t>Role of yet another helper protein called </a:t>
            </a:r>
            <a:r>
              <a:rPr lang="en-US" b="1" u="sng">
                <a:latin typeface="Calibri" charset="0"/>
                <a:ea typeface="MS PGothic" charset="0"/>
              </a:rPr>
              <a:t>DNA</a:t>
            </a:r>
            <a:r>
              <a:rPr lang="en-US">
                <a:latin typeface="Calibri" charset="0"/>
                <a:ea typeface="MS PGothic" charset="0"/>
              </a:rPr>
              <a:t> </a:t>
            </a:r>
            <a:r>
              <a:rPr lang="en-US" b="1" u="sng">
                <a:latin typeface="Calibri" charset="0"/>
                <a:ea typeface="MS PGothic" charset="0"/>
              </a:rPr>
              <a:t>ligase.</a:t>
            </a:r>
          </a:p>
        </p:txBody>
      </p:sp>
      <p:sp>
        <p:nvSpPr>
          <p:cNvPr id="32771" name="Line 4"/>
          <p:cNvSpPr>
            <a:spLocks noChangeShapeType="1"/>
          </p:cNvSpPr>
          <p:nvPr/>
        </p:nvSpPr>
        <p:spPr bwMode="auto">
          <a:xfrm>
            <a:off x="19812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2" name="Line 5"/>
          <p:cNvSpPr>
            <a:spLocks noChangeShapeType="1"/>
          </p:cNvSpPr>
          <p:nvPr/>
        </p:nvSpPr>
        <p:spPr bwMode="auto">
          <a:xfrm>
            <a:off x="44958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1905000" y="5562600"/>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1</a:t>
            </a:r>
          </a:p>
        </p:txBody>
      </p:sp>
      <p:sp>
        <p:nvSpPr>
          <p:cNvPr id="32774" name="Text Box 7"/>
          <p:cNvSpPr txBox="1">
            <a:spLocks noChangeArrowheads="1"/>
          </p:cNvSpPr>
          <p:nvPr/>
        </p:nvSpPr>
        <p:spPr bwMode="auto">
          <a:xfrm>
            <a:off x="4648200" y="5383213"/>
            <a:ext cx="2362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2</a:t>
            </a:r>
          </a:p>
        </p:txBody>
      </p:sp>
      <p:sp>
        <p:nvSpPr>
          <p:cNvPr id="32775" name="Line 8"/>
          <p:cNvSpPr>
            <a:spLocks noChangeShapeType="1"/>
          </p:cNvSpPr>
          <p:nvPr/>
        </p:nvSpPr>
        <p:spPr bwMode="auto">
          <a:xfrm>
            <a:off x="1905000" y="4876800"/>
            <a:ext cx="4876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6" name="Text Box 9"/>
          <p:cNvSpPr txBox="1">
            <a:spLocks noChangeArrowheads="1"/>
          </p:cNvSpPr>
          <p:nvPr/>
        </p:nvSpPr>
        <p:spPr bwMode="auto">
          <a:xfrm>
            <a:off x="3505200" y="3937000"/>
            <a:ext cx="2667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Lagging strand template</a:t>
            </a:r>
          </a:p>
        </p:txBody>
      </p:sp>
      <p:sp>
        <p:nvSpPr>
          <p:cNvPr id="32777" name="Oval 10"/>
          <p:cNvSpPr>
            <a:spLocks noChangeArrowheads="1"/>
          </p:cNvSpPr>
          <p:nvPr/>
        </p:nvSpPr>
        <p:spPr bwMode="auto">
          <a:xfrm>
            <a:off x="4191000" y="5334000"/>
            <a:ext cx="381000" cy="533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8" name="Text Box 11"/>
          <p:cNvSpPr txBox="1">
            <a:spLocks noChangeArrowheads="1"/>
          </p:cNvSpPr>
          <p:nvPr/>
        </p:nvSpPr>
        <p:spPr bwMode="auto">
          <a:xfrm>
            <a:off x="3657600" y="6108700"/>
            <a:ext cx="5029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DNA ligase—makes the phosphodiester bond</a:t>
            </a:r>
          </a:p>
        </p:txBody>
      </p:sp>
      <p:sp>
        <p:nvSpPr>
          <p:cNvPr id="32779" name="Line 13"/>
          <p:cNvSpPr>
            <a:spLocks noChangeShapeType="1"/>
          </p:cNvSpPr>
          <p:nvPr/>
        </p:nvSpPr>
        <p:spPr bwMode="auto">
          <a:xfrm flipH="1" flipV="1">
            <a:off x="4572000" y="5943600"/>
            <a:ext cx="1524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91244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en-US">
              <a:latin typeface="Calibri" charset="0"/>
              <a:ea typeface="MS PGothic" charset="0"/>
            </a:endParaRPr>
          </a:p>
        </p:txBody>
      </p:sp>
      <p:sp>
        <p:nvSpPr>
          <p:cNvPr id="32770" name="Rectangle 3"/>
          <p:cNvSpPr>
            <a:spLocks noGrp="1"/>
          </p:cNvSpPr>
          <p:nvPr>
            <p:ph type="body" idx="1"/>
          </p:nvPr>
        </p:nvSpPr>
        <p:spPr/>
        <p:txBody>
          <a:bodyPr/>
          <a:lstStyle/>
          <a:p>
            <a:r>
              <a:rPr lang="en-US">
                <a:latin typeface="Calibri" charset="0"/>
                <a:ea typeface="MS PGothic" charset="0"/>
              </a:rPr>
              <a:t>DNA polymerase cannot link the individual Okasaki fragments, however.</a:t>
            </a:r>
          </a:p>
          <a:p>
            <a:endParaRPr lang="en-US">
              <a:latin typeface="Calibri" charset="0"/>
              <a:ea typeface="MS PGothic" charset="0"/>
            </a:endParaRPr>
          </a:p>
          <a:p>
            <a:r>
              <a:rPr lang="en-US">
                <a:latin typeface="Calibri" charset="0"/>
                <a:ea typeface="MS PGothic" charset="0"/>
              </a:rPr>
              <a:t>Role of yet another helper protein called </a:t>
            </a:r>
            <a:r>
              <a:rPr lang="en-US" b="1" u="sng">
                <a:latin typeface="Calibri" charset="0"/>
                <a:ea typeface="MS PGothic" charset="0"/>
              </a:rPr>
              <a:t>DNA</a:t>
            </a:r>
            <a:r>
              <a:rPr lang="en-US">
                <a:latin typeface="Calibri" charset="0"/>
                <a:ea typeface="MS PGothic" charset="0"/>
              </a:rPr>
              <a:t> </a:t>
            </a:r>
            <a:r>
              <a:rPr lang="en-US" b="1" u="sng">
                <a:latin typeface="Calibri" charset="0"/>
                <a:ea typeface="MS PGothic" charset="0"/>
              </a:rPr>
              <a:t>ligase.</a:t>
            </a:r>
          </a:p>
        </p:txBody>
      </p:sp>
      <p:sp>
        <p:nvSpPr>
          <p:cNvPr id="32771" name="Line 4"/>
          <p:cNvSpPr>
            <a:spLocks noChangeShapeType="1"/>
          </p:cNvSpPr>
          <p:nvPr/>
        </p:nvSpPr>
        <p:spPr bwMode="auto">
          <a:xfrm>
            <a:off x="19812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2" name="Line 5"/>
          <p:cNvSpPr>
            <a:spLocks noChangeShapeType="1"/>
          </p:cNvSpPr>
          <p:nvPr/>
        </p:nvSpPr>
        <p:spPr bwMode="auto">
          <a:xfrm>
            <a:off x="44958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1905000" y="5562600"/>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1</a:t>
            </a:r>
          </a:p>
        </p:txBody>
      </p:sp>
      <p:sp>
        <p:nvSpPr>
          <p:cNvPr id="32774" name="Text Box 7"/>
          <p:cNvSpPr txBox="1">
            <a:spLocks noChangeArrowheads="1"/>
          </p:cNvSpPr>
          <p:nvPr/>
        </p:nvSpPr>
        <p:spPr bwMode="auto">
          <a:xfrm>
            <a:off x="4648200" y="5383213"/>
            <a:ext cx="2362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2</a:t>
            </a:r>
          </a:p>
        </p:txBody>
      </p:sp>
      <p:sp>
        <p:nvSpPr>
          <p:cNvPr id="32775" name="Line 8"/>
          <p:cNvSpPr>
            <a:spLocks noChangeShapeType="1"/>
          </p:cNvSpPr>
          <p:nvPr/>
        </p:nvSpPr>
        <p:spPr bwMode="auto">
          <a:xfrm>
            <a:off x="1905000" y="4876800"/>
            <a:ext cx="4876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6" name="Text Box 9"/>
          <p:cNvSpPr txBox="1">
            <a:spLocks noChangeArrowheads="1"/>
          </p:cNvSpPr>
          <p:nvPr/>
        </p:nvSpPr>
        <p:spPr bwMode="auto">
          <a:xfrm>
            <a:off x="3505200" y="3937000"/>
            <a:ext cx="2667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Lagging strand template</a:t>
            </a:r>
          </a:p>
        </p:txBody>
      </p:sp>
      <p:sp>
        <p:nvSpPr>
          <p:cNvPr id="32777" name="Oval 10"/>
          <p:cNvSpPr>
            <a:spLocks noChangeArrowheads="1"/>
          </p:cNvSpPr>
          <p:nvPr/>
        </p:nvSpPr>
        <p:spPr bwMode="auto">
          <a:xfrm>
            <a:off x="4191000" y="5334000"/>
            <a:ext cx="381000" cy="533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8" name="Text Box 11"/>
          <p:cNvSpPr txBox="1">
            <a:spLocks noChangeArrowheads="1"/>
          </p:cNvSpPr>
          <p:nvPr/>
        </p:nvSpPr>
        <p:spPr bwMode="auto">
          <a:xfrm>
            <a:off x="3657600" y="6108700"/>
            <a:ext cx="5029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DNA ligase—makes the phosphodiester bond</a:t>
            </a:r>
          </a:p>
        </p:txBody>
      </p:sp>
      <p:sp>
        <p:nvSpPr>
          <p:cNvPr id="32779" name="Line 13"/>
          <p:cNvSpPr>
            <a:spLocks noChangeShapeType="1"/>
          </p:cNvSpPr>
          <p:nvPr/>
        </p:nvSpPr>
        <p:spPr bwMode="auto">
          <a:xfrm flipH="1" flipV="1">
            <a:off x="4572000" y="5943600"/>
            <a:ext cx="1524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71151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endParaRPr lang="en-US">
              <a:latin typeface="Calibri" charset="0"/>
              <a:ea typeface="MS PGothic" charset="0"/>
            </a:endParaRPr>
          </a:p>
        </p:txBody>
      </p:sp>
      <p:sp>
        <p:nvSpPr>
          <p:cNvPr id="33794" name="Rectangle 3"/>
          <p:cNvSpPr>
            <a:spLocks noGrp="1"/>
          </p:cNvSpPr>
          <p:nvPr>
            <p:ph type="body" idx="1"/>
          </p:nvPr>
        </p:nvSpPr>
        <p:spPr>
          <a:xfrm>
            <a:off x="457200" y="1600200"/>
            <a:ext cx="8229600" cy="4495800"/>
          </a:xfrm>
        </p:spPr>
        <p:txBody>
          <a:bodyPr/>
          <a:lstStyle/>
          <a:p>
            <a:pPr>
              <a:lnSpc>
                <a:spcPct val="90000"/>
              </a:lnSpc>
            </a:pPr>
            <a:r>
              <a:rPr lang="en-US">
                <a:latin typeface="Calibri" charset="0"/>
                <a:ea typeface="MS PGothic" charset="0"/>
              </a:rPr>
              <a:t>One final detail…</a:t>
            </a:r>
          </a:p>
          <a:p>
            <a:pPr lvl="1">
              <a:lnSpc>
                <a:spcPct val="90000"/>
              </a:lnSpc>
            </a:pPr>
            <a:r>
              <a:rPr lang="en-US">
                <a:latin typeface="Calibri" charset="0"/>
                <a:ea typeface="MS PGothic" charset="0"/>
              </a:rPr>
              <a:t>All DNA polymerases can occasionally make mistakes when reading the DNA template.</a:t>
            </a:r>
          </a:p>
          <a:p>
            <a:pPr lvl="1">
              <a:lnSpc>
                <a:spcPct val="90000"/>
              </a:lnSpc>
            </a:pPr>
            <a:endParaRPr lang="en-US">
              <a:latin typeface="Calibri" charset="0"/>
              <a:ea typeface="MS PGothic" charset="0"/>
            </a:endParaRPr>
          </a:p>
          <a:p>
            <a:pPr lvl="1">
              <a:lnSpc>
                <a:spcPct val="90000"/>
              </a:lnSpc>
              <a:buFont typeface="Arial" charset="0"/>
              <a:buNone/>
            </a:pPr>
            <a:r>
              <a:rPr lang="en-US">
                <a:latin typeface="Calibri" charset="0"/>
                <a:ea typeface="MS PGothic" charset="0"/>
              </a:rPr>
              <a:t>3</a:t>
            </a:r>
            <a:r>
              <a:rPr lang="ja-JP" altLang="en-US">
                <a:latin typeface="Calibri" charset="0"/>
                <a:ea typeface="MS PGothic" charset="0"/>
              </a:rPr>
              <a:t>’</a:t>
            </a:r>
            <a:r>
              <a:rPr lang="en-US" altLang="ja-JP">
                <a:latin typeface="Calibri" charset="0"/>
                <a:ea typeface="MS PGothic" charset="0"/>
              </a:rPr>
              <a:t>AGCCTCGAACGGTAATT…..(template)</a:t>
            </a:r>
          </a:p>
          <a:p>
            <a:pPr lvl="1">
              <a:lnSpc>
                <a:spcPct val="90000"/>
              </a:lnSpc>
              <a:buFont typeface="Arial" charset="0"/>
              <a:buNone/>
            </a:pPr>
            <a:r>
              <a:rPr lang="en-US">
                <a:latin typeface="Calibri" charset="0"/>
                <a:ea typeface="MS PGothic" charset="0"/>
              </a:rPr>
              <a:t>5</a:t>
            </a:r>
            <a:r>
              <a:rPr lang="ja-JP" altLang="en-US">
                <a:latin typeface="Calibri" charset="0"/>
                <a:ea typeface="MS PGothic" charset="0"/>
              </a:rPr>
              <a:t>’</a:t>
            </a:r>
            <a:r>
              <a:rPr lang="en-US" altLang="ja-JP">
                <a:latin typeface="Calibri" charset="0"/>
                <a:ea typeface="MS PGothic" charset="0"/>
              </a:rPr>
              <a:t>TCGGAGCTT</a:t>
            </a:r>
            <a:r>
              <a:rPr lang="en-US" altLang="ja-JP">
                <a:solidFill>
                  <a:srgbClr val="CC3300"/>
                </a:solidFill>
                <a:latin typeface="Calibri" charset="0"/>
                <a:ea typeface="MS PGothic" charset="0"/>
              </a:rPr>
              <a:t>A</a:t>
            </a:r>
          </a:p>
          <a:p>
            <a:pPr lvl="1">
              <a:lnSpc>
                <a:spcPct val="90000"/>
              </a:lnSpc>
              <a:buFont typeface="Arial" charset="0"/>
              <a:buNone/>
            </a:pPr>
            <a:endParaRPr lang="en-US">
              <a:solidFill>
                <a:srgbClr val="CC3300"/>
              </a:solidFill>
              <a:latin typeface="Calibri" charset="0"/>
              <a:ea typeface="MS PGothic" charset="0"/>
            </a:endParaRPr>
          </a:p>
          <a:p>
            <a:pPr lvl="1">
              <a:lnSpc>
                <a:spcPct val="90000"/>
              </a:lnSpc>
              <a:buFont typeface="Arial" charset="0"/>
              <a:buNone/>
            </a:pPr>
            <a:r>
              <a:rPr lang="en-US">
                <a:latin typeface="Calibri" charset="0"/>
                <a:ea typeface="MS PGothic" charset="0"/>
              </a:rPr>
              <a:t>DNA polymerase III makes a mistake, adding A instead of G</a:t>
            </a:r>
          </a:p>
          <a:p>
            <a:pPr lvl="1">
              <a:lnSpc>
                <a:spcPct val="90000"/>
              </a:lnSpc>
              <a:buFont typeface="Arial" charset="0"/>
              <a:buNone/>
            </a:pPr>
            <a:endParaRPr lang="en-US">
              <a:latin typeface="Calibri" charset="0"/>
              <a:ea typeface="MS PGothic" charset="0"/>
            </a:endParaRPr>
          </a:p>
        </p:txBody>
      </p:sp>
      <p:sp>
        <p:nvSpPr>
          <p:cNvPr id="33795" name="Oval 4"/>
          <p:cNvSpPr>
            <a:spLocks noChangeArrowheads="1"/>
          </p:cNvSpPr>
          <p:nvPr/>
        </p:nvSpPr>
        <p:spPr bwMode="auto">
          <a:xfrm>
            <a:off x="3276600" y="4038600"/>
            <a:ext cx="990600" cy="533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33796" name="Text Box 5"/>
          <p:cNvSpPr txBox="1">
            <a:spLocks noChangeArrowheads="1"/>
          </p:cNvSpPr>
          <p:nvPr/>
        </p:nvSpPr>
        <p:spPr bwMode="auto">
          <a:xfrm>
            <a:off x="4038600" y="4572000"/>
            <a:ext cx="297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b="1">
                <a:latin typeface="Arial" charset="0"/>
              </a:rPr>
              <a:t>DNA polymerase III</a:t>
            </a:r>
          </a:p>
        </p:txBody>
      </p:sp>
    </p:spTree>
    <p:extLst>
      <p:ext uri="{BB962C8B-B14F-4D97-AF65-F5344CB8AC3E}">
        <p14:creationId xmlns:p14="http://schemas.microsoft.com/office/powerpoint/2010/main" val="413733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rPr>
              <a:t>Figure 11.8</a:t>
            </a:r>
          </a:p>
        </p:txBody>
      </p:sp>
      <p:pic>
        <p:nvPicPr>
          <p:cNvPr id="28674" name="Picture 11" descr="11_08Figure-L.jpg                                              002A77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7716"/>
          <a:stretch>
            <a:fillRect/>
          </a:stretch>
        </p:blipFill>
        <p:spPr bwMode="auto">
          <a:xfrm>
            <a:off x="300038" y="1349375"/>
            <a:ext cx="8543925" cy="415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ext Box 4"/>
          <p:cNvSpPr txBox="1">
            <a:spLocks noChangeArrowheads="1"/>
          </p:cNvSpPr>
          <p:nvPr/>
        </p:nvSpPr>
        <p:spPr bwMode="auto">
          <a:xfrm>
            <a:off x="1066800" y="762000"/>
            <a:ext cx="701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b="1">
                <a:latin typeface="Arial" charset="0"/>
              </a:rPr>
              <a:t>DNA polymerases require a free 3</a:t>
            </a:r>
            <a:r>
              <a:rPr lang="ja-JP" altLang="en-US" b="1">
                <a:latin typeface="Arial" charset="0"/>
              </a:rPr>
              <a:t>’</a:t>
            </a:r>
            <a:r>
              <a:rPr lang="en-US" altLang="ja-JP" b="1">
                <a:latin typeface="Arial" charset="0"/>
                <a:cs typeface="Arial" charset="0"/>
              </a:rPr>
              <a:t>0H group.</a:t>
            </a:r>
            <a:endParaRPr lang="en-US" b="1">
              <a:latin typeface="Arial" charset="0"/>
              <a:cs typeface="Arial" charset="0"/>
            </a:endParaRPr>
          </a:p>
        </p:txBody>
      </p:sp>
      <p:sp>
        <p:nvSpPr>
          <p:cNvPr id="28676" name="Oval 5"/>
          <p:cNvSpPr>
            <a:spLocks noChangeArrowheads="1"/>
          </p:cNvSpPr>
          <p:nvPr/>
        </p:nvSpPr>
        <p:spPr bwMode="auto">
          <a:xfrm>
            <a:off x="6172200" y="4343400"/>
            <a:ext cx="1219200" cy="990600"/>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Tree>
    <p:extLst>
      <p:ext uri="{BB962C8B-B14F-4D97-AF65-F5344CB8AC3E}">
        <p14:creationId xmlns:p14="http://schemas.microsoft.com/office/powerpoint/2010/main" val="1763469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en-US">
              <a:latin typeface="Calibri" charset="0"/>
              <a:ea typeface="MS PGothic" charset="0"/>
            </a:endParaRPr>
          </a:p>
        </p:txBody>
      </p:sp>
      <p:sp>
        <p:nvSpPr>
          <p:cNvPr id="34818" name="Rectangle 3"/>
          <p:cNvSpPr>
            <a:spLocks noGrp="1"/>
          </p:cNvSpPr>
          <p:nvPr>
            <p:ph type="body" idx="1"/>
          </p:nvPr>
        </p:nvSpPr>
        <p:spPr>
          <a:xfrm>
            <a:off x="457200" y="1600200"/>
            <a:ext cx="8229600" cy="4495800"/>
          </a:xfrm>
        </p:spPr>
        <p:txBody>
          <a:bodyPr/>
          <a:lstStyle/>
          <a:p>
            <a:r>
              <a:rPr lang="en-US">
                <a:latin typeface="Calibri" charset="0"/>
                <a:ea typeface="MS PGothic" charset="0"/>
              </a:rPr>
              <a:t>DNA polymerase III has built-in proofreading and error correction activity.</a:t>
            </a:r>
          </a:p>
          <a:p>
            <a:pPr lvl="1"/>
            <a:endParaRPr lang="en-US">
              <a:latin typeface="Calibri" charset="0"/>
              <a:ea typeface="MS PGothic" charset="0"/>
            </a:endParaRPr>
          </a:p>
          <a:p>
            <a:pPr lvl="1">
              <a:buFont typeface="Arial" charset="0"/>
              <a:buNone/>
            </a:pPr>
            <a:r>
              <a:rPr lang="en-US">
                <a:latin typeface="Calibri" charset="0"/>
                <a:ea typeface="MS PGothic" charset="0"/>
              </a:rPr>
              <a:t>3</a:t>
            </a:r>
            <a:r>
              <a:rPr lang="ja-JP" altLang="en-US">
                <a:latin typeface="Calibri" charset="0"/>
                <a:ea typeface="MS PGothic" charset="0"/>
              </a:rPr>
              <a:t>’</a:t>
            </a:r>
            <a:r>
              <a:rPr lang="en-US" altLang="ja-JP">
                <a:latin typeface="Calibri" charset="0"/>
                <a:ea typeface="MS PGothic" charset="0"/>
              </a:rPr>
              <a:t>AGCCTCGAACGGTAATT…..(template)</a:t>
            </a:r>
          </a:p>
          <a:p>
            <a:pPr lvl="1">
              <a:buFont typeface="Arial" charset="0"/>
              <a:buNone/>
            </a:pPr>
            <a:r>
              <a:rPr lang="en-US">
                <a:latin typeface="Calibri" charset="0"/>
                <a:ea typeface="MS PGothic" charset="0"/>
              </a:rPr>
              <a:t>5</a:t>
            </a:r>
            <a:r>
              <a:rPr lang="ja-JP" altLang="en-US">
                <a:latin typeface="Calibri" charset="0"/>
                <a:ea typeface="MS PGothic" charset="0"/>
              </a:rPr>
              <a:t>’</a:t>
            </a:r>
            <a:r>
              <a:rPr lang="en-US" altLang="ja-JP">
                <a:latin typeface="Calibri" charset="0"/>
                <a:ea typeface="MS PGothic" charset="0"/>
              </a:rPr>
              <a:t>TCGGAGCTT</a:t>
            </a:r>
            <a:r>
              <a:rPr lang="en-US" altLang="ja-JP">
                <a:solidFill>
                  <a:srgbClr val="CC3300"/>
                </a:solidFill>
                <a:latin typeface="Calibri" charset="0"/>
                <a:ea typeface="MS PGothic" charset="0"/>
              </a:rPr>
              <a:t>G</a:t>
            </a:r>
          </a:p>
          <a:p>
            <a:pPr lvl="1">
              <a:buFont typeface="Arial" charset="0"/>
              <a:buNone/>
            </a:pPr>
            <a:endParaRPr lang="en-US">
              <a:solidFill>
                <a:srgbClr val="CC3300"/>
              </a:solidFill>
              <a:latin typeface="Calibri" charset="0"/>
              <a:ea typeface="MS PGothic" charset="0"/>
            </a:endParaRPr>
          </a:p>
          <a:p>
            <a:pPr lvl="1">
              <a:buFont typeface="Arial" charset="0"/>
              <a:buNone/>
            </a:pPr>
            <a:r>
              <a:rPr lang="en-US">
                <a:latin typeface="Calibri" charset="0"/>
                <a:ea typeface="MS PGothic" charset="0"/>
              </a:rPr>
              <a:t>DNA polymerase III corrects its mistake, replacing A with G </a:t>
            </a:r>
            <a:r>
              <a:rPr lang="en-US" u="sng">
                <a:latin typeface="Calibri" charset="0"/>
                <a:ea typeface="MS PGothic" charset="0"/>
              </a:rPr>
              <a:t>before</a:t>
            </a:r>
            <a:r>
              <a:rPr lang="en-US">
                <a:latin typeface="Calibri" charset="0"/>
                <a:ea typeface="MS PGothic" charset="0"/>
              </a:rPr>
              <a:t> moving on to next nucleotide</a:t>
            </a:r>
          </a:p>
          <a:p>
            <a:pPr lvl="1">
              <a:buFont typeface="Arial" charset="0"/>
              <a:buNone/>
            </a:pPr>
            <a:endParaRPr lang="en-US">
              <a:latin typeface="Calibri" charset="0"/>
              <a:ea typeface="MS PGothic" charset="0"/>
            </a:endParaRPr>
          </a:p>
        </p:txBody>
      </p:sp>
      <p:sp>
        <p:nvSpPr>
          <p:cNvPr id="34819" name="Oval 4"/>
          <p:cNvSpPr>
            <a:spLocks noChangeArrowheads="1"/>
          </p:cNvSpPr>
          <p:nvPr/>
        </p:nvSpPr>
        <p:spPr bwMode="auto">
          <a:xfrm>
            <a:off x="3276600" y="4038600"/>
            <a:ext cx="990600" cy="533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34820" name="Text Box 5"/>
          <p:cNvSpPr txBox="1">
            <a:spLocks noChangeArrowheads="1"/>
          </p:cNvSpPr>
          <p:nvPr/>
        </p:nvSpPr>
        <p:spPr bwMode="auto">
          <a:xfrm>
            <a:off x="4038600" y="4572000"/>
            <a:ext cx="297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b="1">
                <a:latin typeface="Arial" charset="0"/>
              </a:rPr>
              <a:t>DNA polymerase III</a:t>
            </a:r>
          </a:p>
        </p:txBody>
      </p:sp>
      <p:sp>
        <p:nvSpPr>
          <p:cNvPr id="34821" name="Oval 6"/>
          <p:cNvSpPr>
            <a:spLocks noChangeArrowheads="1"/>
          </p:cNvSpPr>
          <p:nvPr/>
        </p:nvSpPr>
        <p:spPr bwMode="auto">
          <a:xfrm>
            <a:off x="3200400" y="4114800"/>
            <a:ext cx="304800" cy="2286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39526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a:latin typeface="Calibri" charset="0"/>
              <a:ea typeface="MS PGothic" charset="0"/>
            </a:endParaRPr>
          </a:p>
        </p:txBody>
      </p:sp>
      <p:sp>
        <p:nvSpPr>
          <p:cNvPr id="35842" name="Content Placeholder 2"/>
          <p:cNvSpPr>
            <a:spLocks noGrp="1"/>
          </p:cNvSpPr>
          <p:nvPr>
            <p:ph idx="1"/>
          </p:nvPr>
        </p:nvSpPr>
        <p:spPr/>
        <p:txBody>
          <a:bodyPr/>
          <a:lstStyle/>
          <a:p>
            <a:r>
              <a:rPr lang="en-US" dirty="0">
                <a:latin typeface="Calibri" charset="0"/>
                <a:ea typeface="MS PGothic" charset="0"/>
              </a:rPr>
              <a:t>Removal of a nucleotide from the end of a DNA fragment is called</a:t>
            </a:r>
            <a:r>
              <a:rPr lang="en-US" i="1" dirty="0">
                <a:latin typeface="Calibri" charset="0"/>
                <a:ea typeface="MS PGothic" charset="0"/>
              </a:rPr>
              <a:t> exonuclease </a:t>
            </a:r>
            <a:r>
              <a:rPr lang="en-US" dirty="0">
                <a:latin typeface="Calibri" charset="0"/>
                <a:ea typeface="MS PGothic" charset="0"/>
              </a:rPr>
              <a:t>activity.</a:t>
            </a:r>
          </a:p>
          <a:p>
            <a:endParaRPr lang="en-US" dirty="0">
              <a:latin typeface="Calibri" charset="0"/>
              <a:ea typeface="MS PGothic" charset="0"/>
            </a:endParaRPr>
          </a:p>
          <a:p>
            <a:r>
              <a:rPr lang="en-US" dirty="0">
                <a:latin typeface="Calibri" charset="0"/>
                <a:ea typeface="MS PGothic" charset="0"/>
              </a:rPr>
              <a:t>All of </a:t>
            </a:r>
            <a:r>
              <a:rPr lang="en-US" i="1" dirty="0">
                <a:latin typeface="Calibri" charset="0"/>
                <a:ea typeface="MS PGothic" charset="0"/>
              </a:rPr>
              <a:t>E. coli’s </a:t>
            </a:r>
            <a:r>
              <a:rPr lang="en-US" dirty="0">
                <a:latin typeface="Calibri" charset="0"/>
                <a:ea typeface="MS PGothic" charset="0"/>
              </a:rPr>
              <a:t>DNA polymerases also have 3’-5’ exonuclease activity as part of the proofreading activity.</a:t>
            </a:r>
          </a:p>
          <a:p>
            <a:r>
              <a:rPr lang="en-US" b="1" dirty="0">
                <a:latin typeface="Calibri" charset="0"/>
                <a:ea typeface="MS PGothic" charset="0"/>
              </a:rPr>
              <a:t>See table 11.2</a:t>
            </a:r>
          </a:p>
        </p:txBody>
      </p:sp>
    </p:spTree>
    <p:extLst>
      <p:ext uri="{BB962C8B-B14F-4D97-AF65-F5344CB8AC3E}">
        <p14:creationId xmlns:p14="http://schemas.microsoft.com/office/powerpoint/2010/main" val="3961624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MS PGothic" charset="0"/>
              </a:rPr>
              <a:t>Putting it together…</a:t>
            </a:r>
          </a:p>
        </p:txBody>
      </p:sp>
      <p:sp>
        <p:nvSpPr>
          <p:cNvPr id="37890" name="Content Placeholder 2"/>
          <p:cNvSpPr>
            <a:spLocks noGrp="1"/>
          </p:cNvSpPr>
          <p:nvPr>
            <p:ph idx="1"/>
          </p:nvPr>
        </p:nvSpPr>
        <p:spPr/>
        <p:txBody>
          <a:bodyPr/>
          <a:lstStyle/>
          <a:p>
            <a:r>
              <a:rPr lang="en-US">
                <a:latin typeface="Calibri" charset="0"/>
                <a:ea typeface="MS PGothic" charset="0"/>
              </a:rPr>
              <a:t>Observe replication animations on website.</a:t>
            </a:r>
          </a:p>
          <a:p>
            <a:endParaRPr lang="en-US">
              <a:latin typeface="Calibri" charset="0"/>
              <a:ea typeface="MS PGothic" charset="0"/>
            </a:endParaRPr>
          </a:p>
          <a:p>
            <a:r>
              <a:rPr lang="en-US">
                <a:latin typeface="Calibri" charset="0"/>
                <a:ea typeface="MS PGothic" charset="0"/>
                <a:hlinkClick r:id="rId2"/>
              </a:rPr>
              <a:t>http://www.wiley.com/college/pratt/0471393878/student/animations/dna_replication/index.html</a:t>
            </a:r>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4052359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74638"/>
            <a:ext cx="8686800" cy="1143000"/>
          </a:xfrm>
        </p:spPr>
        <p:txBody>
          <a:bodyPr>
            <a:normAutofit fontScale="90000"/>
          </a:bodyPr>
          <a:lstStyle/>
          <a:p>
            <a:pPr algn="l"/>
            <a:r>
              <a:rPr lang="en-US">
                <a:latin typeface="Calibri" charset="0"/>
                <a:ea typeface="MS PGothic" charset="0"/>
              </a:rPr>
              <a:t>What about linear chromosomes?...</a:t>
            </a:r>
            <a:r>
              <a:rPr lang="en-US" sz="2800">
                <a:latin typeface="Calibri" charset="0"/>
                <a:ea typeface="MS PGothic" charset="0"/>
              </a:rPr>
              <a:t>(not a problem faced by </a:t>
            </a:r>
            <a:r>
              <a:rPr lang="en-US" sz="2800" i="1">
                <a:latin typeface="Calibri" charset="0"/>
                <a:ea typeface="MS PGothic" charset="0"/>
              </a:rPr>
              <a:t>E. coli</a:t>
            </a:r>
            <a:r>
              <a:rPr lang="en-US" sz="2800">
                <a:latin typeface="Calibri" charset="0"/>
                <a:ea typeface="MS PGothic" charset="0"/>
              </a:rPr>
              <a:t>)</a:t>
            </a:r>
          </a:p>
        </p:txBody>
      </p:sp>
      <p:sp>
        <p:nvSpPr>
          <p:cNvPr id="38914" name="Content Placeholder 2"/>
          <p:cNvSpPr>
            <a:spLocks noGrp="1"/>
          </p:cNvSpPr>
          <p:nvPr>
            <p:ph idx="1"/>
          </p:nvPr>
        </p:nvSpPr>
        <p:spPr/>
        <p:txBody>
          <a:bodyPr/>
          <a:lstStyle/>
          <a:p>
            <a:r>
              <a:rPr lang="en-US">
                <a:latin typeface="Calibri" charset="0"/>
                <a:ea typeface="MS PGothic" charset="0"/>
              </a:rPr>
              <a:t>A problem arises with primed replication at DNA ends.</a:t>
            </a:r>
          </a:p>
          <a:p>
            <a:endParaRPr lang="en-US">
              <a:latin typeface="Calibri" charset="0"/>
              <a:ea typeface="MS PGothic" charset="0"/>
            </a:endParaRPr>
          </a:p>
          <a:p>
            <a:r>
              <a:rPr lang="en-US">
                <a:latin typeface="Calibri" charset="0"/>
                <a:ea typeface="MS PGothic" charset="0"/>
              </a:rPr>
              <a:t>Let</a:t>
            </a:r>
            <a:r>
              <a:rPr lang="ja-JP" altLang="en-US">
                <a:latin typeface="Calibri" charset="0"/>
                <a:ea typeface="MS PGothic" charset="0"/>
              </a:rPr>
              <a:t>’</a:t>
            </a:r>
            <a:r>
              <a:rPr lang="en-US" altLang="ja-JP">
                <a:latin typeface="Calibri" charset="0"/>
                <a:ea typeface="MS PGothic" charset="0"/>
              </a:rPr>
              <a:t>s revisit a slide</a:t>
            </a:r>
            <a:endParaRPr lang="en-US">
              <a:latin typeface="Calibri" charset="0"/>
              <a:ea typeface="MS PGothic" charset="0"/>
            </a:endParaRPr>
          </a:p>
        </p:txBody>
      </p:sp>
    </p:spTree>
    <p:extLst>
      <p:ext uri="{BB962C8B-B14F-4D97-AF65-F5344CB8AC3E}">
        <p14:creationId xmlns:p14="http://schemas.microsoft.com/office/powerpoint/2010/main" val="3687940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1200" b="1">
                <a:solidFill>
                  <a:srgbClr val="D53D21"/>
                </a:solidFill>
                <a:latin typeface="Arial" charset="0"/>
              </a:rPr>
              <a:t>Figure 11.16</a:t>
            </a:r>
          </a:p>
        </p:txBody>
      </p:sp>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436813" y="339725"/>
            <a:ext cx="4270375" cy="617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Oval 4"/>
          <p:cNvSpPr>
            <a:spLocks noChangeArrowheads="1"/>
          </p:cNvSpPr>
          <p:nvPr/>
        </p:nvSpPr>
        <p:spPr bwMode="auto">
          <a:xfrm>
            <a:off x="5638800" y="5257800"/>
            <a:ext cx="990600" cy="1143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72447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a:latin typeface="Calibri" charset="0"/>
              <a:ea typeface="MS PGothic" charset="0"/>
            </a:endParaRPr>
          </a:p>
        </p:txBody>
      </p:sp>
      <p:sp>
        <p:nvSpPr>
          <p:cNvPr id="41986" name="Content Placeholder 2"/>
          <p:cNvSpPr>
            <a:spLocks noGrp="1"/>
          </p:cNvSpPr>
          <p:nvPr>
            <p:ph idx="1"/>
          </p:nvPr>
        </p:nvSpPr>
        <p:spPr/>
        <p:txBody>
          <a:bodyPr>
            <a:normAutofit lnSpcReduction="10000"/>
          </a:bodyPr>
          <a:lstStyle/>
          <a:p>
            <a:r>
              <a:rPr lang="en-US">
                <a:latin typeface="Calibri" charset="0"/>
                <a:ea typeface="MS PGothic" charset="0"/>
              </a:rPr>
              <a:t>After each round of replication, the lagging strand has an  unfilled gap, where primers are removed, but if no adjacent Okasaki fragment exists, the gap cannot be filled.</a:t>
            </a:r>
          </a:p>
          <a:p>
            <a:endParaRPr lang="en-US">
              <a:latin typeface="Calibri" charset="0"/>
              <a:ea typeface="MS PGothic" charset="0"/>
            </a:endParaRPr>
          </a:p>
          <a:p>
            <a:r>
              <a:rPr lang="en-US">
                <a:latin typeface="Calibri" charset="0"/>
                <a:ea typeface="MS PGothic" charset="0"/>
              </a:rPr>
              <a:t>Since this strand serves as template in the next round of replication there is potential for continued shortening of each linear chromosome.</a:t>
            </a:r>
          </a:p>
        </p:txBody>
      </p:sp>
    </p:spTree>
    <p:extLst>
      <p:ext uri="{BB962C8B-B14F-4D97-AF65-F5344CB8AC3E}">
        <p14:creationId xmlns:p14="http://schemas.microsoft.com/office/powerpoint/2010/main" val="172214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r>
              <a:rPr lang="en-US">
                <a:latin typeface="Calibri" charset="0"/>
                <a:ea typeface="MS PGothic" charset="0"/>
              </a:rPr>
              <a:t>The solution? </a:t>
            </a:r>
            <a:br>
              <a:rPr lang="en-US">
                <a:latin typeface="Calibri" charset="0"/>
                <a:ea typeface="MS PGothic" charset="0"/>
              </a:rPr>
            </a:br>
            <a:r>
              <a:rPr lang="en-US">
                <a:solidFill>
                  <a:srgbClr val="FF0000"/>
                </a:solidFill>
                <a:latin typeface="Calibri" charset="0"/>
                <a:ea typeface="MS PGothic" charset="0"/>
              </a:rPr>
              <a:t>Telomeres!</a:t>
            </a:r>
          </a:p>
        </p:txBody>
      </p:sp>
      <p:sp>
        <p:nvSpPr>
          <p:cNvPr id="43010" name="Content Placeholder 2"/>
          <p:cNvSpPr>
            <a:spLocks noGrp="1"/>
          </p:cNvSpPr>
          <p:nvPr>
            <p:ph idx="1"/>
          </p:nvPr>
        </p:nvSpPr>
        <p:spPr/>
        <p:txBody>
          <a:bodyPr/>
          <a:lstStyle/>
          <a:p>
            <a:r>
              <a:rPr lang="en-US">
                <a:latin typeface="Calibri" charset="0"/>
                <a:ea typeface="MS PGothic" charset="0"/>
              </a:rPr>
              <a:t>Telomeres are sections of DNA at the ends of linear chromosomes that you don’t inherit from your parents.</a:t>
            </a:r>
          </a:p>
          <a:p>
            <a:endParaRPr lang="en-US">
              <a:latin typeface="Calibri" charset="0"/>
              <a:ea typeface="MS PGothic" charset="0"/>
            </a:endParaRPr>
          </a:p>
          <a:p>
            <a:r>
              <a:rPr lang="en-US">
                <a:latin typeface="Calibri" charset="0"/>
                <a:ea typeface="MS PGothic" charset="0"/>
              </a:rPr>
              <a:t>Telomeres are created by an enzyme called </a:t>
            </a:r>
            <a:r>
              <a:rPr lang="en-US" b="1" i="1">
                <a:latin typeface="Calibri" charset="0"/>
                <a:ea typeface="MS PGothic" charset="0"/>
              </a:rPr>
              <a:t>telomerase </a:t>
            </a:r>
            <a:r>
              <a:rPr lang="en-US">
                <a:latin typeface="Calibri" charset="0"/>
                <a:ea typeface="MS PGothic" charset="0"/>
              </a:rPr>
              <a:t>(clever name huh?)</a:t>
            </a:r>
          </a:p>
          <a:p>
            <a:endParaRPr lang="en-US">
              <a:latin typeface="Calibri" charset="0"/>
              <a:ea typeface="MS PGothic" charset="0"/>
            </a:endParaRPr>
          </a:p>
          <a:p>
            <a:pPr>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3801527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a:latin typeface="Calibri" charset="0"/>
              <a:ea typeface="MS PGothic" charset="0"/>
            </a:endParaRPr>
          </a:p>
        </p:txBody>
      </p:sp>
      <p:sp>
        <p:nvSpPr>
          <p:cNvPr id="44034" name="Content Placeholder 2"/>
          <p:cNvSpPr>
            <a:spLocks noGrp="1"/>
          </p:cNvSpPr>
          <p:nvPr>
            <p:ph idx="1"/>
          </p:nvPr>
        </p:nvSpPr>
        <p:spPr/>
        <p:txBody>
          <a:bodyPr/>
          <a:lstStyle/>
          <a:p>
            <a:r>
              <a:rPr lang="en-US">
                <a:latin typeface="Calibri" charset="0"/>
                <a:ea typeface="MS PGothic" charset="0"/>
              </a:rPr>
              <a:t>Telomerase is an interesting enzyme which uses its own built in template to copy short repeats which are added to the ends of the inherited DNA.</a:t>
            </a:r>
          </a:p>
          <a:p>
            <a:endParaRPr lang="en-US">
              <a:latin typeface="Calibri" charset="0"/>
              <a:ea typeface="MS PGothic" charset="0"/>
            </a:endParaRPr>
          </a:p>
          <a:p>
            <a:r>
              <a:rPr lang="en-US">
                <a:latin typeface="Calibri" charset="0"/>
                <a:ea typeface="MS PGothic" charset="0"/>
              </a:rPr>
              <a:t>The template is actually RNA! (Recall TERRA?)</a:t>
            </a:r>
          </a:p>
        </p:txBody>
      </p:sp>
    </p:spTree>
    <p:extLst>
      <p:ext uri="{BB962C8B-B14F-4D97-AF65-F5344CB8AC3E}">
        <p14:creationId xmlns:p14="http://schemas.microsoft.com/office/powerpoint/2010/main" val="4246277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11_17_Figure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652713" y="0"/>
            <a:ext cx="3838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169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46038"/>
            <a:ext cx="8229600" cy="1143000"/>
          </a:xfrm>
        </p:spPr>
        <p:txBody>
          <a:bodyPr/>
          <a:lstStyle/>
          <a:p>
            <a:r>
              <a:rPr lang="en-US">
                <a:latin typeface="Calibri" charset="0"/>
                <a:ea typeface="MS PGothic" charset="0"/>
              </a:rPr>
              <a:t>What do telomeres actually do?</a:t>
            </a:r>
          </a:p>
        </p:txBody>
      </p:sp>
      <p:sp>
        <p:nvSpPr>
          <p:cNvPr id="47106" name="Content Placeholder 2"/>
          <p:cNvSpPr>
            <a:spLocks noGrp="1"/>
          </p:cNvSpPr>
          <p:nvPr>
            <p:ph idx="1"/>
          </p:nvPr>
        </p:nvSpPr>
        <p:spPr>
          <a:xfrm>
            <a:off x="457200" y="1371600"/>
            <a:ext cx="8229600" cy="4525963"/>
          </a:xfrm>
        </p:spPr>
        <p:txBody>
          <a:bodyPr>
            <a:normAutofit fontScale="92500" lnSpcReduction="10000"/>
          </a:bodyPr>
          <a:lstStyle/>
          <a:p>
            <a:r>
              <a:rPr lang="en-US">
                <a:latin typeface="Calibri" charset="0"/>
                <a:ea typeface="MS PGothic" charset="0"/>
              </a:rPr>
              <a:t>They serve as a protection against loss of </a:t>
            </a:r>
            <a:r>
              <a:rPr lang="en-US" b="1" i="1">
                <a:latin typeface="Calibri" charset="0"/>
                <a:ea typeface="MS PGothic" charset="0"/>
              </a:rPr>
              <a:t>important</a:t>
            </a:r>
            <a:r>
              <a:rPr lang="en-US">
                <a:latin typeface="Calibri" charset="0"/>
                <a:ea typeface="MS PGothic" charset="0"/>
              </a:rPr>
              <a:t> DNA due to this replication problem.</a:t>
            </a:r>
          </a:p>
          <a:p>
            <a:endParaRPr lang="en-US">
              <a:latin typeface="Calibri" charset="0"/>
              <a:ea typeface="MS PGothic" charset="0"/>
            </a:endParaRPr>
          </a:p>
          <a:p>
            <a:r>
              <a:rPr lang="en-US">
                <a:latin typeface="Calibri" charset="0"/>
                <a:ea typeface="MS PGothic" charset="0"/>
              </a:rPr>
              <a:t>Shortening of the ends of the chromosomes is fine if it just removes some telomere repeats.</a:t>
            </a:r>
          </a:p>
          <a:p>
            <a:endParaRPr lang="en-US">
              <a:latin typeface="Calibri" charset="0"/>
              <a:ea typeface="MS PGothic" charset="0"/>
            </a:endParaRPr>
          </a:p>
          <a:p>
            <a:r>
              <a:rPr lang="en-US">
                <a:latin typeface="Calibri" charset="0"/>
                <a:ea typeface="MS PGothic" charset="0"/>
              </a:rPr>
              <a:t>Shortening of the ends of chromosomes is NOT FINE if it removes genes that encode essential proteins!</a:t>
            </a:r>
          </a:p>
        </p:txBody>
      </p:sp>
    </p:spTree>
    <p:extLst>
      <p:ext uri="{BB962C8B-B14F-4D97-AF65-F5344CB8AC3E}">
        <p14:creationId xmlns:p14="http://schemas.microsoft.com/office/powerpoint/2010/main" val="326397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2051" descr="d:\powerpoint\figures\chapter05\0503.jpg">
            <a:extLst>
              <a:ext uri="{FF2B5EF4-FFF2-40B4-BE49-F238E27FC236}">
                <a16:creationId xmlns:a16="http://schemas.microsoft.com/office/drawing/2014/main" id="{BBAFC08C-252A-F840-A242-63626B119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6450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49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a:latin typeface="Calibri" charset="0"/>
                <a:ea typeface="MS PGothic" charset="0"/>
              </a:rPr>
              <a:t>Telomeres are also indicators of the age of a cell/organism</a:t>
            </a:r>
          </a:p>
        </p:txBody>
      </p:sp>
      <p:sp>
        <p:nvSpPr>
          <p:cNvPr id="48130" name="Content Placeholder 2"/>
          <p:cNvSpPr>
            <a:spLocks noGrp="1"/>
          </p:cNvSpPr>
          <p:nvPr>
            <p:ph idx="1"/>
          </p:nvPr>
        </p:nvSpPr>
        <p:spPr/>
        <p:txBody>
          <a:bodyPr/>
          <a:lstStyle/>
          <a:p>
            <a:r>
              <a:rPr lang="en-US">
                <a:latin typeface="Calibri" charset="0"/>
                <a:ea typeface="MS PGothic" charset="0"/>
              </a:rPr>
              <a:t>Telomerase is active during development of an organism, but later stops working.  </a:t>
            </a:r>
          </a:p>
          <a:p>
            <a:endParaRPr lang="en-US">
              <a:latin typeface="Calibri" charset="0"/>
              <a:ea typeface="MS PGothic" charset="0"/>
            </a:endParaRPr>
          </a:p>
          <a:p>
            <a:r>
              <a:rPr lang="en-US">
                <a:latin typeface="Calibri" charset="0"/>
                <a:ea typeface="MS PGothic" charset="0"/>
              </a:rPr>
              <a:t>In other words, our cells do not keep adding telomere repeats to chromosomes throughout our lifetime.</a:t>
            </a:r>
          </a:p>
        </p:txBody>
      </p:sp>
    </p:spTree>
    <p:extLst>
      <p:ext uri="{BB962C8B-B14F-4D97-AF65-F5344CB8AC3E}">
        <p14:creationId xmlns:p14="http://schemas.microsoft.com/office/powerpoint/2010/main" val="1452005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atin typeface="Calibri" charset="0"/>
              <a:ea typeface="MS PGothic" charset="0"/>
            </a:endParaRPr>
          </a:p>
        </p:txBody>
      </p:sp>
      <p:sp>
        <p:nvSpPr>
          <p:cNvPr id="49154" name="Content Placeholder 2"/>
          <p:cNvSpPr>
            <a:spLocks noGrp="1"/>
          </p:cNvSpPr>
          <p:nvPr>
            <p:ph idx="1"/>
          </p:nvPr>
        </p:nvSpPr>
        <p:spPr/>
        <p:txBody>
          <a:bodyPr/>
          <a:lstStyle/>
          <a:p>
            <a:r>
              <a:rPr lang="en-US">
                <a:latin typeface="Calibri" charset="0"/>
                <a:ea typeface="MS PGothic" charset="0"/>
              </a:rPr>
              <a:t>So our chromosomes continue to shorten with every round of replication.  As long as the shortening does not remove essential genes, there is not problem.</a:t>
            </a:r>
          </a:p>
          <a:p>
            <a:endParaRPr lang="en-US">
              <a:latin typeface="Calibri" charset="0"/>
              <a:ea typeface="MS PGothic" charset="0"/>
            </a:endParaRPr>
          </a:p>
          <a:p>
            <a:r>
              <a:rPr lang="en-US">
                <a:latin typeface="Calibri" charset="0"/>
                <a:ea typeface="MS PGothic" charset="0"/>
              </a:rPr>
              <a:t>But the shortening serves as an indicator of the number of rounds of replication and then cell division that has taken place.</a:t>
            </a:r>
          </a:p>
        </p:txBody>
      </p:sp>
    </p:spTree>
    <p:extLst>
      <p:ext uri="{BB962C8B-B14F-4D97-AF65-F5344CB8AC3E}">
        <p14:creationId xmlns:p14="http://schemas.microsoft.com/office/powerpoint/2010/main" val="2537378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a:latin typeface="Calibri" charset="0"/>
              <a:ea typeface="MS PGothic" charset="0"/>
            </a:endParaRPr>
          </a:p>
        </p:txBody>
      </p:sp>
      <p:sp>
        <p:nvSpPr>
          <p:cNvPr id="50178" name="Content Placeholder 2"/>
          <p:cNvSpPr>
            <a:spLocks noGrp="1"/>
          </p:cNvSpPr>
          <p:nvPr>
            <p:ph idx="1"/>
          </p:nvPr>
        </p:nvSpPr>
        <p:spPr/>
        <p:txBody>
          <a:bodyPr/>
          <a:lstStyle/>
          <a:p>
            <a:r>
              <a:rPr lang="en-US">
                <a:latin typeface="Calibri" charset="0"/>
                <a:ea typeface="MS PGothic" charset="0"/>
              </a:rPr>
              <a:t>The more rounds of replication, the shorter the chromosomes.</a:t>
            </a:r>
          </a:p>
          <a:p>
            <a:endParaRPr lang="en-US">
              <a:latin typeface="Calibri" charset="0"/>
              <a:ea typeface="MS PGothic" charset="0"/>
            </a:endParaRPr>
          </a:p>
          <a:p>
            <a:r>
              <a:rPr lang="en-US">
                <a:latin typeface="Calibri" charset="0"/>
                <a:ea typeface="MS PGothic" charset="0"/>
              </a:rPr>
              <a:t>This shortening actually helps a cell know when it is too old to safely remain a part of the organism.</a:t>
            </a:r>
          </a:p>
          <a:p>
            <a:r>
              <a:rPr lang="en-US">
                <a:latin typeface="Calibri" charset="0"/>
                <a:ea typeface="MS PGothic" charset="0"/>
              </a:rPr>
              <a:t>A cell that senses it has short chromosomes is normally triggered to undergo </a:t>
            </a:r>
            <a:r>
              <a:rPr lang="en-US" b="1" i="1">
                <a:latin typeface="Calibri" charset="0"/>
                <a:ea typeface="MS PGothic" charset="0"/>
              </a:rPr>
              <a:t>apoptosis</a:t>
            </a:r>
            <a:r>
              <a:rPr lang="en-US">
                <a:latin typeface="Calibri" charset="0"/>
                <a:ea typeface="MS PGothic" charset="0"/>
              </a:rPr>
              <a:t>.</a:t>
            </a:r>
          </a:p>
        </p:txBody>
      </p:sp>
    </p:spTree>
    <p:extLst>
      <p:ext uri="{BB962C8B-B14F-4D97-AF65-F5344CB8AC3E}">
        <p14:creationId xmlns:p14="http://schemas.microsoft.com/office/powerpoint/2010/main" val="4197771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a typeface="MS PGothic" charset="0"/>
            </a:endParaRPr>
          </a:p>
        </p:txBody>
      </p:sp>
      <p:sp>
        <p:nvSpPr>
          <p:cNvPr id="51202" name="Content Placeholder 2"/>
          <p:cNvSpPr>
            <a:spLocks noGrp="1"/>
          </p:cNvSpPr>
          <p:nvPr>
            <p:ph idx="1"/>
          </p:nvPr>
        </p:nvSpPr>
        <p:spPr/>
        <p:txBody>
          <a:bodyPr/>
          <a:lstStyle/>
          <a:p>
            <a:r>
              <a:rPr lang="en-US">
                <a:latin typeface="Calibri" charset="0"/>
                <a:ea typeface="MS PGothic" charset="0"/>
              </a:rPr>
              <a:t>The shortening of telomeres is a safety mechanism to reduce the accumulation of cells with DNA that may have accumulated mutations with many rounds of replication.</a:t>
            </a:r>
          </a:p>
          <a:p>
            <a:endParaRPr lang="en-US">
              <a:latin typeface="Calibri" charset="0"/>
              <a:ea typeface="MS PGothic" charset="0"/>
            </a:endParaRPr>
          </a:p>
          <a:p>
            <a:r>
              <a:rPr lang="en-US">
                <a:latin typeface="Calibri" charset="0"/>
                <a:ea typeface="MS PGothic" charset="0"/>
              </a:rPr>
              <a:t>The older the cell in the body, the shorter the chromosomes…</a:t>
            </a:r>
          </a:p>
        </p:txBody>
      </p:sp>
    </p:spTree>
    <p:extLst>
      <p:ext uri="{BB962C8B-B14F-4D97-AF65-F5344CB8AC3E}">
        <p14:creationId xmlns:p14="http://schemas.microsoft.com/office/powerpoint/2010/main" val="2001059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a:latin typeface="Calibri" charset="0"/>
              <a:ea typeface="MS PGothic" charset="0"/>
            </a:endParaRPr>
          </a:p>
        </p:txBody>
      </p:sp>
      <p:sp>
        <p:nvSpPr>
          <p:cNvPr id="53250" name="Content Placeholder 2"/>
          <p:cNvSpPr>
            <a:spLocks noGrp="1"/>
          </p:cNvSpPr>
          <p:nvPr>
            <p:ph idx="1"/>
          </p:nvPr>
        </p:nvSpPr>
        <p:spPr/>
        <p:txBody>
          <a:bodyPr/>
          <a:lstStyle/>
          <a:p>
            <a:r>
              <a:rPr lang="en-US">
                <a:latin typeface="Calibri" charset="0"/>
                <a:ea typeface="MS PGothic" charset="0"/>
              </a:rPr>
              <a:t>Seems like a silly thing to focus on…the length of chromosomes.</a:t>
            </a:r>
          </a:p>
          <a:p>
            <a:endParaRPr lang="en-US">
              <a:latin typeface="Calibri" charset="0"/>
              <a:ea typeface="MS PGothic" charset="0"/>
            </a:endParaRPr>
          </a:p>
          <a:p>
            <a:r>
              <a:rPr lang="en-US">
                <a:latin typeface="Calibri" charset="0"/>
                <a:ea typeface="MS PGothic" charset="0"/>
              </a:rPr>
              <a:t>Why </a:t>
            </a:r>
            <a:r>
              <a:rPr lang="en-US" i="1">
                <a:latin typeface="Calibri" charset="0"/>
                <a:ea typeface="MS PGothic" charset="0"/>
              </a:rPr>
              <a:t>are</a:t>
            </a:r>
            <a:r>
              <a:rPr lang="en-US">
                <a:latin typeface="Calibri" charset="0"/>
                <a:ea typeface="MS PGothic" charset="0"/>
              </a:rPr>
              <a:t> telomeres so important?</a:t>
            </a:r>
          </a:p>
          <a:p>
            <a:endParaRPr lang="en-US">
              <a:latin typeface="Calibri" charset="0"/>
              <a:ea typeface="MS PGothic" charset="0"/>
            </a:endParaRPr>
          </a:p>
          <a:p>
            <a:r>
              <a:rPr lang="en-US">
                <a:latin typeface="Calibri" charset="0"/>
                <a:ea typeface="MS PGothic" charset="0"/>
              </a:rPr>
              <a:t>A nobel prize was recently shared by 3 individuals whose life work has explained how telomeres work.</a:t>
            </a:r>
          </a:p>
        </p:txBody>
      </p:sp>
    </p:spTree>
    <p:extLst>
      <p:ext uri="{BB962C8B-B14F-4D97-AF65-F5344CB8AC3E}">
        <p14:creationId xmlns:p14="http://schemas.microsoft.com/office/powerpoint/2010/main" val="3080596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MS PGothic" charset="0"/>
            </a:endParaRPr>
          </a:p>
        </p:txBody>
      </p:sp>
      <p:sp>
        <p:nvSpPr>
          <p:cNvPr id="54274" name="Content Placeholder 2"/>
          <p:cNvSpPr>
            <a:spLocks noGrp="1"/>
          </p:cNvSpPr>
          <p:nvPr>
            <p:ph idx="1"/>
          </p:nvPr>
        </p:nvSpPr>
        <p:spPr>
          <a:xfrm>
            <a:off x="457200" y="609600"/>
            <a:ext cx="8229600" cy="4525963"/>
          </a:xfrm>
        </p:spPr>
        <p:txBody>
          <a:bodyPr>
            <a:normAutofit fontScale="92500"/>
          </a:bodyPr>
          <a:lstStyle/>
          <a:p>
            <a:r>
              <a:rPr lang="en-US">
                <a:latin typeface="Calibri" charset="0"/>
                <a:ea typeface="MS PGothic" charset="0"/>
              </a:rPr>
              <a:t>Active telomerase is found in lots of cancer cells!  </a:t>
            </a:r>
          </a:p>
          <a:p>
            <a:r>
              <a:rPr lang="en-US">
                <a:latin typeface="Calibri" charset="0"/>
                <a:ea typeface="MS PGothic" charset="0"/>
              </a:rPr>
              <a:t>Recall adults are not supposed to keep making telomerase.  This insures that chromosomes shorten and that older cells eventually die by apoptosis.</a:t>
            </a:r>
          </a:p>
          <a:p>
            <a:endParaRPr lang="en-US">
              <a:latin typeface="Calibri" charset="0"/>
              <a:ea typeface="MS PGothic" charset="0"/>
            </a:endParaRPr>
          </a:p>
          <a:p>
            <a:r>
              <a:rPr lang="en-US">
                <a:latin typeface="Calibri" charset="0"/>
                <a:ea typeface="MS PGothic" charset="0"/>
              </a:rPr>
              <a:t>Active telomerase confuses the system. Cells lose track of their age and are allowed to divide too many times.</a:t>
            </a:r>
          </a:p>
        </p:txBody>
      </p:sp>
    </p:spTree>
    <p:extLst>
      <p:ext uri="{BB962C8B-B14F-4D97-AF65-F5344CB8AC3E}">
        <p14:creationId xmlns:p14="http://schemas.microsoft.com/office/powerpoint/2010/main" val="1888488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US">
              <a:latin typeface="Calibri" charset="0"/>
              <a:ea typeface="MS PGothic" charset="0"/>
            </a:endParaRPr>
          </a:p>
        </p:txBody>
      </p:sp>
      <p:sp>
        <p:nvSpPr>
          <p:cNvPr id="55298" name="Content Placeholder 2"/>
          <p:cNvSpPr>
            <a:spLocks noGrp="1"/>
          </p:cNvSpPr>
          <p:nvPr>
            <p:ph idx="1"/>
          </p:nvPr>
        </p:nvSpPr>
        <p:spPr/>
        <p:txBody>
          <a:bodyPr/>
          <a:lstStyle/>
          <a:p>
            <a:r>
              <a:rPr lang="en-US">
                <a:latin typeface="Calibri" charset="0"/>
                <a:ea typeface="MS PGothic" charset="0"/>
              </a:rPr>
              <a:t>The risk is accumulation of errors/mutations  in the DNA due to too many rounds of replication.</a:t>
            </a:r>
          </a:p>
          <a:p>
            <a:endParaRPr lang="en-US">
              <a:latin typeface="Calibri" charset="0"/>
              <a:ea typeface="MS PGothic" charset="0"/>
            </a:endParaRPr>
          </a:p>
          <a:p>
            <a:r>
              <a:rPr lang="en-US">
                <a:latin typeface="Calibri" charset="0"/>
                <a:ea typeface="MS PGothic" charset="0"/>
              </a:rPr>
              <a:t>These mutations can trigger abnormal rates of cell division---the hallmark or cancer.</a:t>
            </a:r>
          </a:p>
        </p:txBody>
      </p:sp>
    </p:spTree>
    <p:extLst>
      <p:ext uri="{BB962C8B-B14F-4D97-AF65-F5344CB8AC3E}">
        <p14:creationId xmlns:p14="http://schemas.microsoft.com/office/powerpoint/2010/main" val="187466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normAutofit fontScale="90000"/>
          </a:bodyPr>
          <a:lstStyle/>
          <a:p>
            <a:r>
              <a:rPr lang="en-US" sz="4000">
                <a:latin typeface="Calibri" charset="0"/>
                <a:ea typeface="MS PGothic" charset="0"/>
              </a:rPr>
              <a:t>Where does a DNA molecule begin its replication?...</a:t>
            </a:r>
          </a:p>
        </p:txBody>
      </p:sp>
      <p:sp>
        <p:nvSpPr>
          <p:cNvPr id="51202" name="Rectangle 3"/>
          <p:cNvSpPr>
            <a:spLocks noGrp="1"/>
          </p:cNvSpPr>
          <p:nvPr>
            <p:ph type="body" idx="1"/>
          </p:nvPr>
        </p:nvSpPr>
        <p:spPr/>
        <p:txBody>
          <a:bodyPr/>
          <a:lstStyle/>
          <a:p>
            <a:r>
              <a:rPr lang="en-US">
                <a:latin typeface="Calibri" charset="0"/>
                <a:ea typeface="MS PGothic" charset="0"/>
              </a:rPr>
              <a:t>Specific regions of chromosome are recognized by proteins that help open the helix and expose each strand.</a:t>
            </a:r>
          </a:p>
          <a:p>
            <a:endParaRPr lang="en-US">
              <a:latin typeface="Calibri" charset="0"/>
              <a:ea typeface="MS PGothic" charset="0"/>
            </a:endParaRPr>
          </a:p>
          <a:p>
            <a:pPr lvl="1"/>
            <a:r>
              <a:rPr lang="en-US">
                <a:latin typeface="Calibri" charset="0"/>
                <a:ea typeface="MS PGothic" charset="0"/>
              </a:rPr>
              <a:t>Region of the DNA is called:</a:t>
            </a:r>
          </a:p>
          <a:p>
            <a:pPr lvl="2"/>
            <a:r>
              <a:rPr lang="en-US" u="sng">
                <a:latin typeface="Calibri" charset="0"/>
                <a:ea typeface="MS PGothic" charset="0"/>
              </a:rPr>
              <a:t>Origin of replication [Ori]</a:t>
            </a:r>
            <a:r>
              <a:rPr lang="en-US">
                <a:latin typeface="Calibri" charset="0"/>
                <a:ea typeface="MS PGothic" charset="0"/>
              </a:rPr>
              <a:t> (in prokaryotes)</a:t>
            </a:r>
          </a:p>
          <a:p>
            <a:pPr lvl="2"/>
            <a:r>
              <a:rPr lang="en-US" u="sng">
                <a:latin typeface="Calibri" charset="0"/>
                <a:ea typeface="MS PGothic" charset="0"/>
              </a:rPr>
              <a:t>Autonomously replicating sequences (ARS)</a:t>
            </a:r>
            <a:r>
              <a:rPr lang="en-US">
                <a:latin typeface="Calibri" charset="0"/>
                <a:ea typeface="MS PGothic" charset="0"/>
              </a:rPr>
              <a:t> [in eukaryotes]</a:t>
            </a:r>
          </a:p>
        </p:txBody>
      </p:sp>
    </p:spTree>
    <p:extLst>
      <p:ext uri="{BB962C8B-B14F-4D97-AF65-F5344CB8AC3E}">
        <p14:creationId xmlns:p14="http://schemas.microsoft.com/office/powerpoint/2010/main" val="42053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atin typeface="Calibri" charset="0"/>
              <a:ea typeface="MS PGothic" charset="0"/>
            </a:endParaRPr>
          </a:p>
        </p:txBody>
      </p:sp>
      <p:sp>
        <p:nvSpPr>
          <p:cNvPr id="52226" name="Content Placeholder 2"/>
          <p:cNvSpPr>
            <a:spLocks noGrp="1"/>
          </p:cNvSpPr>
          <p:nvPr>
            <p:ph idx="1"/>
          </p:nvPr>
        </p:nvSpPr>
        <p:spPr>
          <a:xfrm>
            <a:off x="457200" y="1600200"/>
            <a:ext cx="8229600" cy="4976813"/>
          </a:xfrm>
        </p:spPr>
        <p:txBody>
          <a:bodyPr/>
          <a:lstStyle/>
          <a:p>
            <a:r>
              <a:rPr lang="en-US" dirty="0">
                <a:latin typeface="Calibri" charset="0"/>
                <a:ea typeface="MS PGothic" charset="0"/>
              </a:rPr>
              <a:t>The Ori C is not a gene---it does not encode RNA or a protein, but the DNA </a:t>
            </a:r>
            <a:r>
              <a:rPr lang="en-US" i="1" dirty="0">
                <a:latin typeface="Calibri" charset="0"/>
                <a:ea typeface="MS PGothic" charset="0"/>
              </a:rPr>
              <a:t>sequence</a:t>
            </a:r>
            <a:r>
              <a:rPr lang="en-US" dirty="0">
                <a:latin typeface="Calibri" charset="0"/>
                <a:ea typeface="MS PGothic" charset="0"/>
              </a:rPr>
              <a:t> attracts specific initiator proteins, such as one called </a:t>
            </a:r>
            <a:r>
              <a:rPr lang="en-US" i="1" dirty="0" err="1">
                <a:latin typeface="Calibri" charset="0"/>
                <a:ea typeface="MS PGothic" charset="0"/>
              </a:rPr>
              <a:t>DnaA</a:t>
            </a:r>
            <a:endParaRPr lang="en-US" i="1"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a:t>
            </a:r>
            <a:r>
              <a:rPr lang="en-US" i="1" dirty="0">
                <a:latin typeface="Calibri" charset="0"/>
                <a:ea typeface="MS PGothic" charset="0"/>
              </a:rPr>
              <a:t>E. coli  </a:t>
            </a:r>
            <a:r>
              <a:rPr lang="en-US" dirty="0">
                <a:latin typeface="Calibri" charset="0"/>
                <a:ea typeface="MS PGothic" charset="0"/>
              </a:rPr>
              <a:t>chromosome has a single </a:t>
            </a:r>
            <a:r>
              <a:rPr lang="en-US" dirty="0" err="1">
                <a:latin typeface="Calibri" charset="0"/>
                <a:ea typeface="MS PGothic" charset="0"/>
              </a:rPr>
              <a:t>OriC</a:t>
            </a:r>
            <a:r>
              <a:rPr lang="en-US" dirty="0">
                <a:latin typeface="Calibri" charset="0"/>
                <a:ea typeface="MS PGothic" charset="0"/>
              </a:rPr>
              <a:t> which is the site of  initial DNA strand separation.  This opening expands to form a replication bubble.</a:t>
            </a:r>
          </a:p>
          <a:p>
            <a:endParaRPr lang="en-US" dirty="0">
              <a:latin typeface="Calibri" charset="0"/>
              <a:ea typeface="MS PGothic" charset="0"/>
            </a:endParaRPr>
          </a:p>
        </p:txBody>
      </p:sp>
    </p:spTree>
    <p:extLst>
      <p:ext uri="{BB962C8B-B14F-4D97-AF65-F5344CB8AC3E}">
        <p14:creationId xmlns:p14="http://schemas.microsoft.com/office/powerpoint/2010/main" val="294195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latin typeface="Calibri" charset="0"/>
              <a:ea typeface="MS PGothic" charset="0"/>
            </a:endParaRPr>
          </a:p>
        </p:txBody>
      </p:sp>
      <p:sp>
        <p:nvSpPr>
          <p:cNvPr id="33794" name="Content Placeholder 2"/>
          <p:cNvSpPr>
            <a:spLocks noGrp="1"/>
          </p:cNvSpPr>
          <p:nvPr>
            <p:ph idx="1"/>
          </p:nvPr>
        </p:nvSpPr>
        <p:spPr/>
        <p:txBody>
          <a:bodyPr>
            <a:normAutofit fontScale="92500"/>
          </a:bodyPr>
          <a:lstStyle/>
          <a:p>
            <a:r>
              <a:rPr lang="en-US" dirty="0">
                <a:latin typeface="Calibri" charset="0"/>
                <a:ea typeface="MS PGothic" charset="0"/>
              </a:rPr>
              <a:t>In bacteria, like </a:t>
            </a:r>
            <a:r>
              <a:rPr lang="en-US" i="1" dirty="0">
                <a:latin typeface="Calibri" charset="0"/>
                <a:ea typeface="MS PGothic" charset="0"/>
              </a:rPr>
              <a:t>E. coli</a:t>
            </a:r>
            <a:r>
              <a:rPr lang="en-US" dirty="0">
                <a:latin typeface="Calibri" charset="0"/>
                <a:ea typeface="MS PGothic" charset="0"/>
              </a:rPr>
              <a:t>,  a single </a:t>
            </a:r>
            <a:r>
              <a:rPr lang="en-US" dirty="0" err="1">
                <a:latin typeface="Calibri" charset="0"/>
                <a:ea typeface="MS PGothic" charset="0"/>
              </a:rPr>
              <a:t>OriC</a:t>
            </a:r>
            <a:r>
              <a:rPr lang="en-US" dirty="0">
                <a:latin typeface="Calibri" charset="0"/>
                <a:ea typeface="MS PGothic" charset="0"/>
              </a:rPr>
              <a:t> attracts proteins called initiator proteins, which bind and disrupt H-bonding in the region. </a:t>
            </a:r>
          </a:p>
          <a:p>
            <a:endParaRPr lang="en-US" dirty="0">
              <a:latin typeface="Calibri" charset="0"/>
              <a:ea typeface="MS PGothic" charset="0"/>
            </a:endParaRPr>
          </a:p>
          <a:p>
            <a:r>
              <a:rPr lang="en-US" dirty="0">
                <a:latin typeface="Calibri" charset="0"/>
                <a:ea typeface="MS PGothic" charset="0"/>
              </a:rPr>
              <a:t>The main initiator protein is named </a:t>
            </a:r>
            <a:r>
              <a:rPr lang="en-US" dirty="0" err="1">
                <a:latin typeface="Calibri" charset="0"/>
                <a:ea typeface="MS PGothic" charset="0"/>
              </a:rPr>
              <a:t>dnaA</a:t>
            </a:r>
            <a:r>
              <a:rPr lang="en-US" dirty="0">
                <a:latin typeface="Calibri" charset="0"/>
                <a:ea typeface="MS PGothic" charset="0"/>
              </a:rPr>
              <a:t> protein.</a:t>
            </a:r>
          </a:p>
          <a:p>
            <a:endParaRPr lang="en-US" dirty="0">
              <a:latin typeface="Calibri" charset="0"/>
              <a:ea typeface="MS PGothic" charset="0"/>
            </a:endParaRPr>
          </a:p>
          <a:p>
            <a:r>
              <a:rPr lang="en-US" dirty="0">
                <a:latin typeface="Calibri" charset="0"/>
                <a:ea typeface="MS PGothic" charset="0"/>
              </a:rPr>
              <a:t>Multiple </a:t>
            </a:r>
            <a:r>
              <a:rPr lang="en-US" dirty="0" err="1">
                <a:latin typeface="Calibri" charset="0"/>
                <a:ea typeface="MS PGothic" charset="0"/>
              </a:rPr>
              <a:t>dnaA</a:t>
            </a:r>
            <a:r>
              <a:rPr lang="en-US" dirty="0">
                <a:latin typeface="Calibri" charset="0"/>
                <a:ea typeface="MS PGothic" charset="0"/>
              </a:rPr>
              <a:t> proteins bind in the </a:t>
            </a:r>
            <a:r>
              <a:rPr lang="en-US" dirty="0" err="1">
                <a:latin typeface="Calibri" charset="0"/>
                <a:ea typeface="MS PGothic" charset="0"/>
              </a:rPr>
              <a:t>oriC</a:t>
            </a:r>
            <a:r>
              <a:rPr lang="en-US" dirty="0">
                <a:latin typeface="Calibri" charset="0"/>
                <a:ea typeface="MS PGothic" charset="0"/>
              </a:rPr>
              <a:t> sequence at similar sequences called </a:t>
            </a:r>
            <a:r>
              <a:rPr lang="en-US" u="sng" dirty="0" err="1">
                <a:latin typeface="Calibri" charset="0"/>
                <a:ea typeface="MS PGothic" charset="0"/>
              </a:rPr>
              <a:t>dnaA</a:t>
            </a:r>
            <a:r>
              <a:rPr lang="en-US" u="sng" dirty="0">
                <a:latin typeface="Calibri" charset="0"/>
                <a:ea typeface="MS PGothic" charset="0"/>
              </a:rPr>
              <a:t> boxes.</a:t>
            </a:r>
          </a:p>
        </p:txBody>
      </p:sp>
    </p:spTree>
    <p:extLst>
      <p:ext uri="{BB962C8B-B14F-4D97-AF65-F5344CB8AC3E}">
        <p14:creationId xmlns:p14="http://schemas.microsoft.com/office/powerpoint/2010/main" val="161959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en-US">
              <a:latin typeface="Calibri" charset="0"/>
              <a:ea typeface="MS PGothic" charset="0"/>
            </a:endParaRPr>
          </a:p>
        </p:txBody>
      </p:sp>
      <p:sp>
        <p:nvSpPr>
          <p:cNvPr id="32770" name="Rectangle 3"/>
          <p:cNvSpPr>
            <a:spLocks noGrp="1"/>
          </p:cNvSpPr>
          <p:nvPr>
            <p:ph type="body" idx="1"/>
          </p:nvPr>
        </p:nvSpPr>
        <p:spPr/>
        <p:txBody>
          <a:bodyPr/>
          <a:lstStyle/>
          <a:p>
            <a:r>
              <a:rPr lang="en-US">
                <a:latin typeface="Calibri" charset="0"/>
                <a:ea typeface="MS PGothic" charset="0"/>
              </a:rPr>
              <a:t>The Ori/ARS region is typically rich in A-T base pairs.</a:t>
            </a:r>
          </a:p>
          <a:p>
            <a:endParaRPr lang="en-US">
              <a:latin typeface="Calibri" charset="0"/>
              <a:ea typeface="MS PGothic" charset="0"/>
            </a:endParaRPr>
          </a:p>
          <a:p>
            <a:r>
              <a:rPr lang="en-US">
                <a:latin typeface="Calibri" charset="0"/>
                <a:ea typeface="MS PGothic" charset="0"/>
              </a:rPr>
              <a:t>Why more A-T base pairs than G-C base pairs in these regions?</a:t>
            </a:r>
          </a:p>
        </p:txBody>
      </p:sp>
      <p:pic>
        <p:nvPicPr>
          <p:cNvPr id="2" name="Picture 1">
            <a:extLst>
              <a:ext uri="{FF2B5EF4-FFF2-40B4-BE49-F238E27FC236}">
                <a16:creationId xmlns:a16="http://schemas.microsoft.com/office/drawing/2014/main" id="{A6183B21-8B6E-954A-AF43-9658A5C95C67}"/>
              </a:ext>
            </a:extLst>
          </p:cNvPr>
          <p:cNvPicPr>
            <a:picLocks noChangeAspect="1"/>
          </p:cNvPicPr>
          <p:nvPr/>
        </p:nvPicPr>
        <p:blipFill>
          <a:blip r:embed="rId2"/>
          <a:stretch>
            <a:fillRect/>
          </a:stretch>
        </p:blipFill>
        <p:spPr>
          <a:xfrm>
            <a:off x="0" y="1007324"/>
            <a:ext cx="9144000" cy="4843351"/>
          </a:xfrm>
          <a:prstGeom prst="rect">
            <a:avLst/>
          </a:prstGeom>
        </p:spPr>
      </p:pic>
    </p:spTree>
    <p:extLst>
      <p:ext uri="{BB962C8B-B14F-4D97-AF65-F5344CB8AC3E}">
        <p14:creationId xmlns:p14="http://schemas.microsoft.com/office/powerpoint/2010/main" val="22284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TotalTime>
  <Words>1967</Words>
  <Application>Microsoft Macintosh PowerPoint</Application>
  <PresentationFormat>On-screen Show (4:3)</PresentationFormat>
  <Paragraphs>198</Paragraphs>
  <Slides>56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MS PGothic</vt:lpstr>
      <vt:lpstr>Arial</vt:lpstr>
      <vt:lpstr>Calibri</vt:lpstr>
      <vt:lpstr>Office Theme</vt:lpstr>
      <vt:lpstr>Molecular Biology Biol 480</vt:lpstr>
      <vt:lpstr>Announcements/Assignments </vt:lpstr>
      <vt:lpstr>Where were we… Text chpt. 11</vt:lpstr>
      <vt:lpstr>PowerPoint Presentation</vt:lpstr>
      <vt:lpstr>PowerPoint Presentation</vt:lpstr>
      <vt:lpstr>Where does a DNA molecule begin its replication?...</vt:lpstr>
      <vt:lpstr>PowerPoint Presentation</vt:lpstr>
      <vt:lpstr>PowerPoint Presentation</vt:lpstr>
      <vt:lpstr>PowerPoint Presentation</vt:lpstr>
      <vt:lpstr>Features of bacterial origins </vt:lpstr>
      <vt:lpstr>Let’s pause…</vt:lpstr>
      <vt:lpstr>Preparation of templates at  E. coli origin of replication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dnaGyrase=bacterial topoisomerase</vt:lpstr>
      <vt:lpstr>PowerPoint Presentation</vt:lpstr>
      <vt:lpstr>Replication bubbles and forks</vt:lpstr>
      <vt:lpstr>PowerPoint Presentation</vt:lpstr>
      <vt:lpstr>PowerPoint Presentation</vt:lpstr>
      <vt:lpstr>The DNA templates will be  antiparallel DNA strands…</vt:lpstr>
      <vt:lpstr>Continuous and discontinuous replication</vt:lpstr>
      <vt:lpstr>PowerPoint Presentation</vt:lpstr>
      <vt:lpstr>PowerPoint Presentation</vt:lpstr>
      <vt:lpstr>PowerPoint Presentation</vt:lpstr>
      <vt:lpstr>2 experiments of Okasaki</vt:lpstr>
      <vt:lpstr>Okasaki confirmed that short DNA fragments are joined over time using mutants for DNA ligase</vt:lpstr>
      <vt:lpstr>Discontinuous replication…</vt:lpstr>
      <vt:lpstr>PowerPoint Presentation</vt:lpstr>
      <vt:lpstr>PowerPoint Presentation</vt:lpstr>
      <vt:lpstr>PowerPoint Presentation</vt:lpstr>
      <vt:lpstr>PowerPoint Presentation</vt:lpstr>
      <vt:lpstr>PowerPoint Presentation</vt:lpstr>
      <vt:lpstr>PowerPoint Presentation</vt:lpstr>
      <vt:lpstr>Putting it together…</vt:lpstr>
      <vt:lpstr>What about linear chromosomes?...(not a problem faced by E. coli)</vt:lpstr>
      <vt:lpstr>PowerPoint Presentation</vt:lpstr>
      <vt:lpstr>PowerPoint Presentation</vt:lpstr>
      <vt:lpstr>The solution?  Telomeres!</vt:lpstr>
      <vt:lpstr>PowerPoint Presentation</vt:lpstr>
      <vt:lpstr>PowerPoint Presentation</vt:lpstr>
      <vt:lpstr>What do telomeres actually do?</vt:lpstr>
      <vt:lpstr>Telomeres are also indicators of the age of a cell/organism</vt:lpstr>
      <vt:lpstr>PowerPoint Presentation</vt:lpstr>
      <vt:lpstr>PowerPoint Presentation</vt:lpstr>
      <vt:lpstr>PowerPoint Presentation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142</cp:revision>
  <dcterms:created xsi:type="dcterms:W3CDTF">2012-08-22T01:19:49Z</dcterms:created>
  <dcterms:modified xsi:type="dcterms:W3CDTF">2019-02-11T03:32:55Z</dcterms:modified>
  <cp:category/>
</cp:coreProperties>
</file>